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handoutMasterIdLst>
    <p:handoutMasterId r:id="rId19"/>
  </p:handoutMasterIdLst>
  <p:sldIdLst>
    <p:sldId id="333" r:id="rId5"/>
    <p:sldId id="261" r:id="rId6"/>
    <p:sldId id="318" r:id="rId7"/>
    <p:sldId id="334" r:id="rId8"/>
    <p:sldId id="335" r:id="rId9"/>
    <p:sldId id="312" r:id="rId10"/>
    <p:sldId id="321" r:id="rId11"/>
    <p:sldId id="320" r:id="rId12"/>
    <p:sldId id="338" r:id="rId13"/>
    <p:sldId id="316" r:id="rId14"/>
    <p:sldId id="317" r:id="rId15"/>
    <p:sldId id="319" r:id="rId16"/>
    <p:sldId id="29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F476597-8775-ACCC-6CFD-39D9C593DBD5}" name="Mount, Brooke (OJP)" initials="MB(" userId="S::Brooke.Mount@usdoj.gov::1480a237-ce24-4589-802e-be12f035a2e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ulie McLafferty" initials="JM" lastIdx="1" clrIdx="0">
    <p:extLst>
      <p:ext uri="{19B8F6BF-5375-455C-9EA6-DF929625EA0E}">
        <p15:presenceInfo xmlns:p15="http://schemas.microsoft.com/office/powerpoint/2012/main" userId="S::jmclafferty@prainc.com::cb9e5bda-f76a-4668-acb3-4b2649b8499a" providerId="AD"/>
      </p:ext>
    </p:extLst>
  </p:cmAuthor>
  <p:cmAuthor id="2" name="Sam Rogers" initials="SR" lastIdx="4" clrIdx="1">
    <p:extLst>
      <p:ext uri="{19B8F6BF-5375-455C-9EA6-DF929625EA0E}">
        <p15:presenceInfo xmlns:p15="http://schemas.microsoft.com/office/powerpoint/2012/main" userId="S::srogers@prainc.com::b1652486-8be4-47ac-b62e-2d947a53f2af" providerId="AD"/>
      </p:ext>
    </p:extLst>
  </p:cmAuthor>
  <p:cmAuthor id="3" name="Michele Saunders" initials="MS" lastIdx="1" clrIdx="2">
    <p:extLst>
      <p:ext uri="{19B8F6BF-5375-455C-9EA6-DF929625EA0E}">
        <p15:presenceInfo xmlns:p15="http://schemas.microsoft.com/office/powerpoint/2012/main" userId="fe0ab678cd7cd50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6E36"/>
    <a:srgbClr val="5F0D14"/>
    <a:srgbClr val="E6F0FA"/>
    <a:srgbClr val="103255"/>
    <a:srgbClr val="800000"/>
    <a:srgbClr val="FFDDDD"/>
    <a:srgbClr val="990000"/>
    <a:srgbClr val="A50021"/>
    <a:srgbClr val="FFFFFF"/>
    <a:srgbClr val="4239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201" autoAdjust="0"/>
    <p:restoredTop sz="94830" autoAdjust="0"/>
  </p:normalViewPr>
  <p:slideViewPr>
    <p:cSldViewPr snapToGrid="0">
      <p:cViewPr varScale="1">
        <p:scale>
          <a:sx n="121" d="100"/>
          <a:sy n="121" d="100"/>
        </p:scale>
        <p:origin x="440"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5" d="100"/>
          <a:sy n="65" d="100"/>
        </p:scale>
        <p:origin x="3154" y="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691EEAF-5C1E-42B7-875B-D942E6AC32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9D56F0D-C18F-4374-92DD-74108C79CE8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6405E4-4925-49B7-AC27-6BCA739DE5FB}" type="datetimeFigureOut">
              <a:rPr lang="en-US" smtClean="0"/>
              <a:t>2/19/25</a:t>
            </a:fld>
            <a:endParaRPr lang="en-US"/>
          </a:p>
        </p:txBody>
      </p:sp>
      <p:sp>
        <p:nvSpPr>
          <p:cNvPr id="4" name="Footer Placeholder 3">
            <a:extLst>
              <a:ext uri="{FF2B5EF4-FFF2-40B4-BE49-F238E27FC236}">
                <a16:creationId xmlns:a16="http://schemas.microsoft.com/office/drawing/2014/main" id="{9B23DE2F-449C-4CF3-A2F4-C5AF3E7CB4C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0A31F63-E9C3-4CD2-A93A-196E6D80CD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7F935E-6EF1-45F5-81D1-7EB7E36CB1B0}" type="slidenum">
              <a:rPr lang="en-US" smtClean="0"/>
              <a:t>‹#›</a:t>
            </a:fld>
            <a:endParaRPr lang="en-US"/>
          </a:p>
        </p:txBody>
      </p:sp>
    </p:spTree>
    <p:extLst>
      <p:ext uri="{BB962C8B-B14F-4D97-AF65-F5344CB8AC3E}">
        <p14:creationId xmlns:p14="http://schemas.microsoft.com/office/powerpoint/2010/main" val="1522386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D215AE-B40B-4AEF-B48A-C7AB298CD600}" type="datetimeFigureOut">
              <a:rPr lang="en-US" smtClean="0"/>
              <a:t>2/19/25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F4C0B-5B7A-498E-8229-927B3E27716A}" type="slidenum">
              <a:rPr lang="en-US" smtClean="0"/>
              <a:t>‹#›</a:t>
            </a:fld>
            <a:endParaRPr lang="en-US"/>
          </a:p>
        </p:txBody>
      </p:sp>
    </p:spTree>
    <p:extLst>
      <p:ext uri="{BB962C8B-B14F-4D97-AF65-F5344CB8AC3E}">
        <p14:creationId xmlns:p14="http://schemas.microsoft.com/office/powerpoint/2010/main" val="2852565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10</a:t>
            </a:fld>
            <a:endParaRPr lang="en-US"/>
          </a:p>
        </p:txBody>
      </p:sp>
    </p:spTree>
    <p:extLst>
      <p:ext uri="{BB962C8B-B14F-4D97-AF65-F5344CB8AC3E}">
        <p14:creationId xmlns:p14="http://schemas.microsoft.com/office/powerpoint/2010/main" val="2423531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1F4C0B-5B7A-498E-8229-927B3E27716A}" type="slidenum">
              <a:rPr lang="en-US" smtClean="0"/>
              <a:t>12</a:t>
            </a:fld>
            <a:endParaRPr lang="en-US"/>
          </a:p>
        </p:txBody>
      </p:sp>
    </p:spTree>
    <p:extLst>
      <p:ext uri="{BB962C8B-B14F-4D97-AF65-F5344CB8AC3E}">
        <p14:creationId xmlns:p14="http://schemas.microsoft.com/office/powerpoint/2010/main" val="38980720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8.jp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2" name="Parallelogram 15">
            <a:extLst>
              <a:ext uri="{FF2B5EF4-FFF2-40B4-BE49-F238E27FC236}">
                <a16:creationId xmlns:a16="http://schemas.microsoft.com/office/drawing/2014/main" id="{A00DA67C-A120-4620-842E-304BE597F099}"/>
              </a:ext>
            </a:extLst>
          </p:cNvPr>
          <p:cNvSpPr/>
          <p:nvPr userDrawn="1"/>
        </p:nvSpPr>
        <p:spPr>
          <a:xfrm>
            <a:off x="0" y="0"/>
            <a:ext cx="9828969" cy="6858179"/>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rgbClr val="10325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13" name="Title 1">
            <a:extLst>
              <a:ext uri="{FF2B5EF4-FFF2-40B4-BE49-F238E27FC236}">
                <a16:creationId xmlns:a16="http://schemas.microsoft.com/office/drawing/2014/main" id="{8CF492DA-9300-49D8-925A-01AE28612791}"/>
              </a:ext>
            </a:extLst>
          </p:cNvPr>
          <p:cNvSpPr>
            <a:spLocks noGrp="1"/>
          </p:cNvSpPr>
          <p:nvPr>
            <p:ph type="ctrTitle"/>
          </p:nvPr>
        </p:nvSpPr>
        <p:spPr>
          <a:xfrm>
            <a:off x="577049" y="1111266"/>
            <a:ext cx="7525229" cy="2387600"/>
          </a:xfrm>
        </p:spPr>
        <p:txBody>
          <a:bodyPr>
            <a:normAutofit fontScale="90000"/>
          </a:bodyPr>
          <a:lstStyle/>
          <a:p>
            <a:pPr algn="l"/>
            <a:endParaRPr lang="en-US" b="1" dirty="0">
              <a:solidFill>
                <a:schemeClr val="bg1"/>
              </a:solidFill>
              <a:latin typeface="+mn-lt"/>
            </a:endParaRPr>
          </a:p>
        </p:txBody>
      </p:sp>
      <p:sp>
        <p:nvSpPr>
          <p:cNvPr id="4" name="Date Placeholder 3">
            <a:extLst>
              <a:ext uri="{FF2B5EF4-FFF2-40B4-BE49-F238E27FC236}">
                <a16:creationId xmlns:a16="http://schemas.microsoft.com/office/drawing/2014/main" id="{1498D077-8085-4606-8F23-95AEA658D2E5}"/>
              </a:ext>
            </a:extLst>
          </p:cNvPr>
          <p:cNvSpPr>
            <a:spLocks noGrp="1"/>
          </p:cNvSpPr>
          <p:nvPr>
            <p:ph type="dt" sz="half" idx="10"/>
          </p:nvPr>
        </p:nvSpPr>
        <p:spPr>
          <a:xfrm>
            <a:off x="577049" y="6356350"/>
            <a:ext cx="2743200" cy="365125"/>
          </a:xfrm>
        </p:spPr>
        <p:txBody>
          <a:bodyPr/>
          <a:lstStyle>
            <a:lvl1pPr>
              <a:defRPr>
                <a:solidFill>
                  <a:schemeClr val="bg1"/>
                </a:solidFill>
              </a:defRPr>
            </a:lvl1pPr>
          </a:lstStyle>
          <a:p>
            <a:fld id="{32ACD5CE-694D-4D6D-8124-A69BD23F4BF5}" type="datetime1">
              <a:rPr lang="en-US" smtClean="0"/>
              <a:t>2/19/25</a:t>
            </a:fld>
            <a:endParaRPr lang="en-US" dirty="0"/>
          </a:p>
        </p:txBody>
      </p:sp>
      <p:sp>
        <p:nvSpPr>
          <p:cNvPr id="14" name="Subtitle 2">
            <a:extLst>
              <a:ext uri="{FF2B5EF4-FFF2-40B4-BE49-F238E27FC236}">
                <a16:creationId xmlns:a16="http://schemas.microsoft.com/office/drawing/2014/main" id="{4E60C02E-D333-46F5-91DC-328128BF03E2}"/>
              </a:ext>
            </a:extLst>
          </p:cNvPr>
          <p:cNvSpPr>
            <a:spLocks noGrp="1"/>
          </p:cNvSpPr>
          <p:nvPr>
            <p:ph type="subTitle" idx="1"/>
          </p:nvPr>
        </p:nvSpPr>
        <p:spPr>
          <a:xfrm>
            <a:off x="577050" y="3590941"/>
            <a:ext cx="6631618" cy="1655762"/>
          </a:xfrm>
        </p:spPr>
        <p:txBody>
          <a:bodyPr/>
          <a:lstStyle>
            <a:lvl1pPr marL="0" indent="0" algn="l">
              <a:buNone/>
              <a:defRPr/>
            </a:lvl1pPr>
          </a:lstStyle>
          <a:p>
            <a:pPr algn="l"/>
            <a:endParaRPr lang="en-US" i="1" dirty="0">
              <a:solidFill>
                <a:schemeClr val="bg1"/>
              </a:solidFill>
            </a:endParaRPr>
          </a:p>
        </p:txBody>
      </p:sp>
      <p:pic>
        <p:nvPicPr>
          <p:cNvPr id="15" name="Picture 14">
            <a:extLst>
              <a:ext uri="{FF2B5EF4-FFF2-40B4-BE49-F238E27FC236}">
                <a16:creationId xmlns:a16="http://schemas.microsoft.com/office/drawing/2014/main" id="{46A0CB31-8110-4E41-8EB3-2BB6A201817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3617" y="1713150"/>
            <a:ext cx="2091333" cy="2089591"/>
          </a:xfrm>
          <a:prstGeom prst="rect">
            <a:avLst/>
          </a:prstGeom>
        </p:spPr>
      </p:pic>
      <p:pic>
        <p:nvPicPr>
          <p:cNvPr id="16" name="Picture 15">
            <a:extLst>
              <a:ext uri="{FF2B5EF4-FFF2-40B4-BE49-F238E27FC236}">
                <a16:creationId xmlns:a16="http://schemas.microsoft.com/office/drawing/2014/main" id="{2423C6F0-3625-402E-9DF5-E66D7AAAE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12507" y="4689673"/>
            <a:ext cx="2424651" cy="976325"/>
          </a:xfrm>
          <a:prstGeom prst="rect">
            <a:avLst/>
          </a:prstGeom>
        </p:spPr>
      </p:pic>
    </p:spTree>
    <p:extLst>
      <p:ext uri="{BB962C8B-B14F-4D97-AF65-F5344CB8AC3E}">
        <p14:creationId xmlns:p14="http://schemas.microsoft.com/office/powerpoint/2010/main" val="2220421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1520679-E839-473B-BC2A-237740DB959C}"/>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Content Placeholder 2">
            <a:extLst>
              <a:ext uri="{FF2B5EF4-FFF2-40B4-BE49-F238E27FC236}">
                <a16:creationId xmlns:a16="http://schemas.microsoft.com/office/drawing/2014/main" id="{38DF7044-583A-4203-9C6D-921448A91A50}"/>
              </a:ext>
            </a:extLst>
          </p:cNvPr>
          <p:cNvSpPr>
            <a:spLocks noGrp="1"/>
          </p:cNvSpPr>
          <p:nvPr>
            <p:ph idx="1"/>
          </p:nvPr>
        </p:nvSpPr>
        <p:spPr>
          <a:xfrm>
            <a:off x="592214" y="1687898"/>
            <a:ext cx="11007571" cy="3734406"/>
          </a:xfrm>
        </p:spPr>
        <p:txBody>
          <a:bodyPr anchor="t">
            <a:normAutofit/>
          </a:bodyPr>
          <a:lstStyle>
            <a:lvl1pPr algn="l">
              <a:defRPr i="0">
                <a:solidFill>
                  <a:srgbClr val="103255"/>
                </a:solidFill>
              </a:defRPr>
            </a:lvl1pPr>
          </a:lstStyle>
          <a:p>
            <a:pPr marL="0" indent="0">
              <a:buNone/>
            </a:pPr>
            <a:endParaRPr lang="en-US" dirty="0"/>
          </a:p>
        </p:txBody>
      </p:sp>
      <p:sp>
        <p:nvSpPr>
          <p:cNvPr id="10" name="Title 1">
            <a:extLst>
              <a:ext uri="{FF2B5EF4-FFF2-40B4-BE49-F238E27FC236}">
                <a16:creationId xmlns:a16="http://schemas.microsoft.com/office/drawing/2014/main" id="{C029B455-9B8E-4FF6-9CB5-D43DF4F123C4}"/>
              </a:ext>
            </a:extLst>
          </p:cNvPr>
          <p:cNvSpPr>
            <a:spLocks noGrp="1"/>
          </p:cNvSpPr>
          <p:nvPr>
            <p:ph type="title"/>
          </p:nvPr>
        </p:nvSpPr>
        <p:spPr>
          <a:xfrm>
            <a:off x="592214" y="365125"/>
            <a:ext cx="11007571" cy="611419"/>
          </a:xfrm>
        </p:spPr>
        <p:txBody>
          <a:bodyPr>
            <a:normAutofit fontScale="90000"/>
          </a:bodyPr>
          <a:lstStyle>
            <a:lvl1pPr>
              <a:defRPr b="0"/>
            </a:lvl1p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5DAC539B-ECA7-4C11-98CB-E458987C05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1881" y="89716"/>
            <a:ext cx="1052052" cy="1052052"/>
          </a:xfrm>
          <a:prstGeom prst="rect">
            <a:avLst/>
          </a:prstGeom>
        </p:spPr>
      </p:pic>
      <p:sp>
        <p:nvSpPr>
          <p:cNvPr id="13" name="TextBox 12">
            <a:extLst>
              <a:ext uri="{FF2B5EF4-FFF2-40B4-BE49-F238E27FC236}">
                <a16:creationId xmlns:a16="http://schemas.microsoft.com/office/drawing/2014/main" id="{2E4FD7DA-BB58-43BC-B4B0-440F379915C8}"/>
              </a:ext>
            </a:extLst>
          </p:cNvPr>
          <p:cNvSpPr txBox="1"/>
          <p:nvPr userDrawn="1"/>
        </p:nvSpPr>
        <p:spPr>
          <a:xfrm>
            <a:off x="5572122" y="6454775"/>
            <a:ext cx="1047751" cy="276999"/>
          </a:xfrm>
          <a:prstGeom prst="rect">
            <a:avLst/>
          </a:prstGeom>
          <a:noFill/>
        </p:spPr>
        <p:txBody>
          <a:bodyPr wrap="square" rtlCol="0">
            <a:spAutoFit/>
          </a:bodyPr>
          <a:lstStyle/>
          <a:p>
            <a:pPr algn="ctr"/>
            <a:fld id="{E87789AE-2273-4F59-8F26-94E3F6A23C6D}" type="slidenum">
              <a:rPr lang="en-US" sz="1200" b="1" smtClean="0">
                <a:solidFill>
                  <a:srgbClr val="103255"/>
                </a:solidFill>
              </a:rPr>
              <a:pPr algn="ctr"/>
              <a:t>‹#›</a:t>
            </a:fld>
            <a:endParaRPr lang="en-US" sz="1200" b="1" dirty="0">
              <a:solidFill>
                <a:srgbClr val="103255"/>
              </a:solidFill>
            </a:endParaRPr>
          </a:p>
        </p:txBody>
      </p:sp>
    </p:spTree>
    <p:extLst>
      <p:ext uri="{BB962C8B-B14F-4D97-AF65-F5344CB8AC3E}">
        <p14:creationId xmlns:p14="http://schemas.microsoft.com/office/powerpoint/2010/main" val="3756351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03378DF-3411-423E-A3BE-8BC4D9E7AD4D}"/>
              </a:ext>
            </a:extLst>
          </p:cNvPr>
          <p:cNvSpPr/>
          <p:nvPr userDrawn="1"/>
        </p:nvSpPr>
        <p:spPr>
          <a:xfrm>
            <a:off x="1509204" y="0"/>
            <a:ext cx="10682796" cy="6858000"/>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arallelogram 15">
            <a:extLst>
              <a:ext uri="{FF2B5EF4-FFF2-40B4-BE49-F238E27FC236}">
                <a16:creationId xmlns:a16="http://schemas.microsoft.com/office/drawing/2014/main" id="{467D6648-5053-4A44-A3B3-689B526CD0B6}"/>
              </a:ext>
            </a:extLst>
          </p:cNvPr>
          <p:cNvSpPr/>
          <p:nvPr userDrawn="1"/>
        </p:nvSpPr>
        <p:spPr>
          <a:xfrm>
            <a:off x="0" y="1"/>
            <a:ext cx="9828969" cy="6858000"/>
          </a:xfrm>
          <a:custGeom>
            <a:avLst/>
            <a:gdLst>
              <a:gd name="connsiteX0" fmla="*/ 0 w 10563171"/>
              <a:gd name="connsiteY0" fmla="*/ 6858000 h 6858000"/>
              <a:gd name="connsiteX1" fmla="*/ 1714500 w 10563171"/>
              <a:gd name="connsiteY1" fmla="*/ 0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3044537 w 10563171"/>
              <a:gd name="connsiteY1" fmla="*/ 92364 h 6858000"/>
              <a:gd name="connsiteX2" fmla="*/ 10563171 w 10563171"/>
              <a:gd name="connsiteY2" fmla="*/ 0 h 6858000"/>
              <a:gd name="connsiteX3" fmla="*/ 8848671 w 10563171"/>
              <a:gd name="connsiteY3" fmla="*/ 6858000 h 6858000"/>
              <a:gd name="connsiteX4" fmla="*/ 0 w 10563171"/>
              <a:gd name="connsiteY4" fmla="*/ 6858000 h 6858000"/>
              <a:gd name="connsiteX0" fmla="*/ 0 w 10563171"/>
              <a:gd name="connsiteY0" fmla="*/ 6858000 h 6858000"/>
              <a:gd name="connsiteX1" fmla="*/ 2822864 w 10563171"/>
              <a:gd name="connsiteY1" fmla="*/ 9237 h 6858000"/>
              <a:gd name="connsiteX2" fmla="*/ 10563171 w 10563171"/>
              <a:gd name="connsiteY2" fmla="*/ 0 h 6858000"/>
              <a:gd name="connsiteX3" fmla="*/ 8848671 w 10563171"/>
              <a:gd name="connsiteY3" fmla="*/ 6858000 h 6858000"/>
              <a:gd name="connsiteX4" fmla="*/ 0 w 10563171"/>
              <a:gd name="connsiteY4" fmla="*/ 6858000 h 6858000"/>
              <a:gd name="connsiteX0" fmla="*/ 1010227 w 7740307"/>
              <a:gd name="connsiteY0" fmla="*/ 6405418 h 6858000"/>
              <a:gd name="connsiteX1" fmla="*/ 0 w 7740307"/>
              <a:gd name="connsiteY1" fmla="*/ 9237 h 6858000"/>
              <a:gd name="connsiteX2" fmla="*/ 7740307 w 7740307"/>
              <a:gd name="connsiteY2" fmla="*/ 0 h 6858000"/>
              <a:gd name="connsiteX3" fmla="*/ 6025807 w 7740307"/>
              <a:gd name="connsiteY3" fmla="*/ 6858000 h 6858000"/>
              <a:gd name="connsiteX4" fmla="*/ 1010227 w 7740307"/>
              <a:gd name="connsiteY4" fmla="*/ 6405418 h 6858000"/>
              <a:gd name="connsiteX0" fmla="*/ 0 w 7742134"/>
              <a:gd name="connsiteY0" fmla="*/ 6858179 h 6858179"/>
              <a:gd name="connsiteX1" fmla="*/ 1827 w 7742134"/>
              <a:gd name="connsiteY1" fmla="*/ 9237 h 6858179"/>
              <a:gd name="connsiteX2" fmla="*/ 7742134 w 7742134"/>
              <a:gd name="connsiteY2" fmla="*/ 0 h 6858179"/>
              <a:gd name="connsiteX3" fmla="*/ 6027634 w 7742134"/>
              <a:gd name="connsiteY3" fmla="*/ 6858000 h 6858179"/>
              <a:gd name="connsiteX4" fmla="*/ 0 w 7742134"/>
              <a:gd name="connsiteY4" fmla="*/ 6858179 h 685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134" h="6858179">
                <a:moveTo>
                  <a:pt x="0" y="6858179"/>
                </a:moveTo>
                <a:lnTo>
                  <a:pt x="1827" y="9237"/>
                </a:lnTo>
                <a:lnTo>
                  <a:pt x="7742134" y="0"/>
                </a:lnTo>
                <a:lnTo>
                  <a:pt x="6027634" y="6858000"/>
                </a:lnTo>
                <a:lnTo>
                  <a:pt x="0" y="68581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chemeClr val="bg1"/>
              </a:solidFill>
            </a:endParaRPr>
          </a:p>
        </p:txBody>
      </p:sp>
      <p:sp>
        <p:nvSpPr>
          <p:cNvPr id="8" name="Content Placeholder 2">
            <a:extLst>
              <a:ext uri="{FF2B5EF4-FFF2-40B4-BE49-F238E27FC236}">
                <a16:creationId xmlns:a16="http://schemas.microsoft.com/office/drawing/2014/main" id="{003F2313-05C3-48F4-B507-4E0092A5FB67}"/>
              </a:ext>
            </a:extLst>
          </p:cNvPr>
          <p:cNvSpPr>
            <a:spLocks noGrp="1"/>
          </p:cNvSpPr>
          <p:nvPr>
            <p:ph idx="1"/>
          </p:nvPr>
        </p:nvSpPr>
        <p:spPr>
          <a:xfrm>
            <a:off x="592214" y="1687898"/>
            <a:ext cx="8196679" cy="4402184"/>
          </a:xfrm>
        </p:spPr>
        <p:txBody>
          <a:bodyPr anchor="t">
            <a:normAutofit/>
          </a:bodyPr>
          <a:lstStyle>
            <a:lvl1pPr algn="l">
              <a:defRPr i="0">
                <a:solidFill>
                  <a:srgbClr val="103255"/>
                </a:solidFill>
              </a:defRPr>
            </a:lvl1pPr>
          </a:lstStyle>
          <a:p>
            <a:pPr marL="0" indent="0">
              <a:buNone/>
            </a:pPr>
            <a:endParaRPr lang="en-US" dirty="0"/>
          </a:p>
        </p:txBody>
      </p:sp>
      <p:sp>
        <p:nvSpPr>
          <p:cNvPr id="9" name="Title 1">
            <a:extLst>
              <a:ext uri="{FF2B5EF4-FFF2-40B4-BE49-F238E27FC236}">
                <a16:creationId xmlns:a16="http://schemas.microsoft.com/office/drawing/2014/main" id="{F449B09E-EF33-4153-B0DC-0E9A53E2F9B2}"/>
              </a:ext>
            </a:extLst>
          </p:cNvPr>
          <p:cNvSpPr>
            <a:spLocks noGrp="1"/>
          </p:cNvSpPr>
          <p:nvPr>
            <p:ph type="title"/>
          </p:nvPr>
        </p:nvSpPr>
        <p:spPr>
          <a:xfrm>
            <a:off x="592214" y="365125"/>
            <a:ext cx="8196679" cy="720752"/>
          </a:xfrm>
        </p:spPr>
        <p:txBody>
          <a:bodyPr>
            <a:normAutofit fontScale="90000"/>
          </a:bodyPr>
          <a:lstStyle/>
          <a:p>
            <a:r>
              <a:rPr lang="en-US" b="1" dirty="0">
                <a:solidFill>
                  <a:schemeClr val="bg1"/>
                </a:solidFill>
                <a:latin typeface="+mn-lt"/>
              </a:rPr>
              <a:t>Project Description</a:t>
            </a:r>
          </a:p>
        </p:txBody>
      </p:sp>
      <p:pic>
        <p:nvPicPr>
          <p:cNvPr id="11" name="Picture 10">
            <a:extLst>
              <a:ext uri="{FF2B5EF4-FFF2-40B4-BE49-F238E27FC236}">
                <a16:creationId xmlns:a16="http://schemas.microsoft.com/office/drawing/2014/main" id="{6C201B16-4B21-4764-A811-29CFB83BA2D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3855" y="3429000"/>
            <a:ext cx="3288484" cy="3288484"/>
          </a:xfrm>
          <a:prstGeom prst="rect">
            <a:avLst/>
          </a:prstGeom>
        </p:spPr>
      </p:pic>
    </p:spTree>
    <p:extLst>
      <p:ext uri="{BB962C8B-B14F-4D97-AF65-F5344CB8AC3E}">
        <p14:creationId xmlns:p14="http://schemas.microsoft.com/office/powerpoint/2010/main" val="2502361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D50E95C-2A14-4AFA-B745-9671C03E840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3" name="Date Placeholder 3">
            <a:extLst>
              <a:ext uri="{FF2B5EF4-FFF2-40B4-BE49-F238E27FC236}">
                <a16:creationId xmlns:a16="http://schemas.microsoft.com/office/drawing/2014/main" id="{C5151DD4-9261-48BD-A2B8-9BB84CCEC4AF}"/>
              </a:ext>
            </a:extLst>
          </p:cNvPr>
          <p:cNvSpPr>
            <a:spLocks noGrp="1"/>
          </p:cNvSpPr>
          <p:nvPr>
            <p:ph type="dt" sz="half" idx="10"/>
          </p:nvPr>
        </p:nvSpPr>
        <p:spPr>
          <a:xfrm>
            <a:off x="2817283" y="1017571"/>
            <a:ext cx="2743200" cy="365125"/>
          </a:xfrm>
        </p:spPr>
        <p:txBody>
          <a:bodyPr/>
          <a:lstStyle>
            <a:lvl1pPr>
              <a:defRPr>
                <a:solidFill>
                  <a:srgbClr val="103255"/>
                </a:solidFill>
              </a:defRPr>
            </a:lvl1pPr>
          </a:lstStyle>
          <a:p>
            <a:fld id="{BFC479A5-9518-47B4-87E9-BEBAC88FA744}" type="datetime1">
              <a:rPr lang="en-US" smtClean="0"/>
              <a:t>2/19/25</a:t>
            </a:fld>
            <a:endParaRPr lang="en-US" dirty="0"/>
          </a:p>
        </p:txBody>
      </p:sp>
      <p:sp>
        <p:nvSpPr>
          <p:cNvPr id="14" name="Title 1">
            <a:extLst>
              <a:ext uri="{FF2B5EF4-FFF2-40B4-BE49-F238E27FC236}">
                <a16:creationId xmlns:a16="http://schemas.microsoft.com/office/drawing/2014/main" id="{537F2EB4-D9C9-4703-A24C-3B75E4CB3D6E}"/>
              </a:ext>
            </a:extLst>
          </p:cNvPr>
          <p:cNvSpPr>
            <a:spLocks noGrp="1"/>
          </p:cNvSpPr>
          <p:nvPr>
            <p:ph type="ctrTitle"/>
          </p:nvPr>
        </p:nvSpPr>
        <p:spPr>
          <a:xfrm>
            <a:off x="2817283" y="1704992"/>
            <a:ext cx="7525229" cy="2387600"/>
          </a:xfrm>
        </p:spPr>
        <p:txBody>
          <a:bodyPr>
            <a:normAutofit fontScale="90000"/>
          </a:bodyPr>
          <a:lstStyle>
            <a:lvl1pPr>
              <a:defRPr b="0" i="0" u="none">
                <a:solidFill>
                  <a:srgbClr val="103255"/>
                </a:solidFill>
                <a:latin typeface="+mn-lt"/>
              </a:defRPr>
            </a:lvl1pPr>
          </a:lstStyle>
          <a:p>
            <a:pPr algn="l"/>
            <a:endParaRPr lang="en-US" b="1" dirty="0">
              <a:solidFill>
                <a:schemeClr val="bg1"/>
              </a:solidFill>
              <a:latin typeface="+mn-lt"/>
            </a:endParaRPr>
          </a:p>
        </p:txBody>
      </p:sp>
      <p:sp>
        <p:nvSpPr>
          <p:cNvPr id="15" name="Subtitle 2">
            <a:extLst>
              <a:ext uri="{FF2B5EF4-FFF2-40B4-BE49-F238E27FC236}">
                <a16:creationId xmlns:a16="http://schemas.microsoft.com/office/drawing/2014/main" id="{D1DA3B7A-4129-4A88-AB61-B64F65138406}"/>
              </a:ext>
            </a:extLst>
          </p:cNvPr>
          <p:cNvSpPr>
            <a:spLocks noGrp="1"/>
          </p:cNvSpPr>
          <p:nvPr>
            <p:ph type="subTitle" idx="1"/>
          </p:nvPr>
        </p:nvSpPr>
        <p:spPr>
          <a:xfrm>
            <a:off x="2817284" y="4184667"/>
            <a:ext cx="6631618" cy="1655762"/>
          </a:xfrm>
        </p:spPr>
        <p:txBody>
          <a:bodyPr/>
          <a:lstStyle>
            <a:lvl1pPr marL="0" indent="0" algn="l">
              <a:buNone/>
              <a:defRPr>
                <a:solidFill>
                  <a:srgbClr val="103255"/>
                </a:solidFill>
                <a:latin typeface="+mn-lt"/>
              </a:defRPr>
            </a:lvl1pPr>
          </a:lstStyle>
          <a:p>
            <a:pPr algn="l"/>
            <a:endParaRPr lang="en-US" i="1" dirty="0">
              <a:solidFill>
                <a:schemeClr val="bg1"/>
              </a:solidFill>
            </a:endParaRPr>
          </a:p>
        </p:txBody>
      </p: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671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592215" y="1687899"/>
            <a:ext cx="10761584" cy="3363496"/>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p:nvPr>
        </p:nvSpPr>
        <p:spPr>
          <a:xfrm>
            <a:off x="592214" y="365125"/>
            <a:ext cx="8196679" cy="720752"/>
          </a:xfrm>
        </p:spPr>
        <p:txBody>
          <a:bodyPr>
            <a:normAutofit fontScale="90000"/>
          </a:bodyPr>
          <a:lstStyle>
            <a:lvl1pPr>
              <a:defRPr>
                <a:solidFill>
                  <a:schemeClr val="bg1"/>
                </a:solidFill>
                <a:latin typeface="+mn-lt"/>
              </a:defRPr>
            </a:lvl1pPr>
          </a:lstStyle>
          <a:p>
            <a:endParaRPr lang="en-US" b="1" dirty="0">
              <a:solidFill>
                <a:schemeClr val="bg1"/>
              </a:solidFill>
              <a:latin typeface="+mn-lt"/>
            </a:endParaRPr>
          </a:p>
        </p:txBody>
      </p:sp>
      <p:pic>
        <p:nvPicPr>
          <p:cNvPr id="15" name="Picture 14">
            <a:extLst>
              <a:ext uri="{FF2B5EF4-FFF2-40B4-BE49-F238E27FC236}">
                <a16:creationId xmlns:a16="http://schemas.microsoft.com/office/drawing/2014/main" id="{0A7C227D-F7BD-4BB6-A089-281C16C712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7" name="Straight Connector 16">
            <a:extLst>
              <a:ext uri="{FF2B5EF4-FFF2-40B4-BE49-F238E27FC236}">
                <a16:creationId xmlns:a16="http://schemas.microsoft.com/office/drawing/2014/main" id="{EB033E6C-4A55-418D-8F6D-C4F58270B29A}"/>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A31137-2BCE-48AF-8B70-EB10A69431C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826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Rectangle 12">
            <a:extLst>
              <a:ext uri="{FF2B5EF4-FFF2-40B4-BE49-F238E27FC236}">
                <a16:creationId xmlns:a16="http://schemas.microsoft.com/office/drawing/2014/main" id="{D3C90DAE-C139-4F57-9E1B-5F70B938E61A}"/>
              </a:ext>
            </a:extLst>
          </p:cNvPr>
          <p:cNvSpPr/>
          <p:nvPr userDrawn="1"/>
        </p:nvSpPr>
        <p:spPr>
          <a:xfrm>
            <a:off x="0" y="0"/>
            <a:ext cx="12192000" cy="1322773"/>
          </a:xfrm>
          <a:prstGeom prst="rect">
            <a:avLst/>
          </a:prstGeom>
          <a:solidFill>
            <a:srgbClr val="1032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itle 1">
            <a:extLst>
              <a:ext uri="{FF2B5EF4-FFF2-40B4-BE49-F238E27FC236}">
                <a16:creationId xmlns:a16="http://schemas.microsoft.com/office/drawing/2014/main" id="{BFBF52BD-25E3-49D1-A75F-486C4365B509}"/>
              </a:ext>
            </a:extLst>
          </p:cNvPr>
          <p:cNvSpPr>
            <a:spLocks noGrp="1"/>
          </p:cNvSpPr>
          <p:nvPr>
            <p:ph type="title" hasCustomPrompt="1"/>
          </p:nvPr>
        </p:nvSpPr>
        <p:spPr>
          <a:xfrm>
            <a:off x="592214" y="365125"/>
            <a:ext cx="8196679" cy="720752"/>
          </a:xfrm>
        </p:spPr>
        <p:txBody>
          <a:bodyPr>
            <a:normAutofit fontScale="90000"/>
          </a:bodyPr>
          <a:lstStyle>
            <a:lvl1pPr>
              <a:defRPr>
                <a:solidFill>
                  <a:schemeClr val="bg1"/>
                </a:solidFill>
              </a:defRPr>
            </a:lvl1pPr>
          </a:lstStyle>
          <a:p>
            <a:r>
              <a:rPr lang="en-US" b="1" dirty="0">
                <a:solidFill>
                  <a:schemeClr val="bg1"/>
                </a:solidFill>
                <a:latin typeface="+mn-lt"/>
              </a:rPr>
              <a:t>Project Partners</a:t>
            </a:r>
          </a:p>
        </p:txBody>
      </p:sp>
      <p:pic>
        <p:nvPicPr>
          <p:cNvPr id="15" name="Picture 14">
            <a:extLst>
              <a:ext uri="{FF2B5EF4-FFF2-40B4-BE49-F238E27FC236}">
                <a16:creationId xmlns:a16="http://schemas.microsoft.com/office/drawing/2014/main" id="{1B127932-98ED-4BE5-AD54-F546EB5CE8B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24055" y="2734239"/>
            <a:ext cx="2058958" cy="741225"/>
          </a:xfrm>
          <a:prstGeom prst="rect">
            <a:avLst/>
          </a:prstGeom>
        </p:spPr>
      </p:pic>
      <p:pic>
        <p:nvPicPr>
          <p:cNvPr id="17" name="Picture 16">
            <a:extLst>
              <a:ext uri="{FF2B5EF4-FFF2-40B4-BE49-F238E27FC236}">
                <a16:creationId xmlns:a16="http://schemas.microsoft.com/office/drawing/2014/main" id="{1BC9DF47-3C61-4C42-94EF-58903AC3EF5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65659" y="2187018"/>
            <a:ext cx="1921489" cy="1381994"/>
          </a:xfrm>
          <a:prstGeom prst="rect">
            <a:avLst/>
          </a:prstGeom>
        </p:spPr>
      </p:pic>
      <p:pic>
        <p:nvPicPr>
          <p:cNvPr id="18" name="Picture 17">
            <a:extLst>
              <a:ext uri="{FF2B5EF4-FFF2-40B4-BE49-F238E27FC236}">
                <a16:creationId xmlns:a16="http://schemas.microsoft.com/office/drawing/2014/main" id="{A05E1CBF-65BF-454F-AE77-B48A602C19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328" y="2281593"/>
            <a:ext cx="2486472" cy="1405397"/>
          </a:xfrm>
          <a:prstGeom prst="rect">
            <a:avLst/>
          </a:prstGeom>
        </p:spPr>
      </p:pic>
      <p:pic>
        <p:nvPicPr>
          <p:cNvPr id="19" name="Picture 18">
            <a:extLst>
              <a:ext uri="{FF2B5EF4-FFF2-40B4-BE49-F238E27FC236}">
                <a16:creationId xmlns:a16="http://schemas.microsoft.com/office/drawing/2014/main" id="{7D28F4AB-0938-431C-A3F8-9CF869404E6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396268" y="2734240"/>
            <a:ext cx="2256136" cy="850080"/>
          </a:xfrm>
          <a:prstGeom prst="rect">
            <a:avLst/>
          </a:prstGeom>
        </p:spPr>
      </p:pic>
      <p:pic>
        <p:nvPicPr>
          <p:cNvPr id="20" name="Picture 19">
            <a:extLst>
              <a:ext uri="{FF2B5EF4-FFF2-40B4-BE49-F238E27FC236}">
                <a16:creationId xmlns:a16="http://schemas.microsoft.com/office/drawing/2014/main" id="{3C725090-D570-49AC-B99C-D775A7227E44}"/>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21" name="Straight Connector 20">
            <a:extLst>
              <a:ext uri="{FF2B5EF4-FFF2-40B4-BE49-F238E27FC236}">
                <a16:creationId xmlns:a16="http://schemas.microsoft.com/office/drawing/2014/main" id="{0D913713-D127-4BCA-8826-E22930B81581}"/>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D9C9A53-F22E-410C-A31A-07AF06642A80}"/>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15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8C1FA-A17A-4409-9EDB-B78E08F62478}"/>
              </a:ext>
            </a:extLst>
          </p:cNvPr>
          <p:cNvSpPr>
            <a:spLocks noGrp="1"/>
          </p:cNvSpPr>
          <p:nvPr>
            <p:ph type="title"/>
          </p:nvPr>
        </p:nvSpPr>
        <p:spPr/>
        <p:txBody>
          <a:bodyPr/>
          <a:lstStyle>
            <a:lvl1pPr>
              <a:defRPr b="1">
                <a:solidFill>
                  <a:srgbClr val="103255"/>
                </a:solidFill>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E3871FD5-BB35-4299-9F1A-04548DCF2EC2}"/>
              </a:ext>
            </a:extLst>
          </p:cNvPr>
          <p:cNvSpPr>
            <a:spLocks noGrp="1"/>
          </p:cNvSpPr>
          <p:nvPr>
            <p:ph sz="half" idx="1"/>
          </p:nvPr>
        </p:nvSpPr>
        <p:spPr>
          <a:xfrm>
            <a:off x="838199" y="1825625"/>
            <a:ext cx="6419851"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a:extLst>
              <a:ext uri="{FF2B5EF4-FFF2-40B4-BE49-F238E27FC236}">
                <a16:creationId xmlns:a16="http://schemas.microsoft.com/office/drawing/2014/main" id="{8C8364B1-89F4-4C63-B724-A5785866C8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7590" y="5290498"/>
            <a:ext cx="1307295" cy="1306205"/>
          </a:xfrm>
          <a:prstGeom prst="rect">
            <a:avLst/>
          </a:prstGeom>
        </p:spPr>
      </p:pic>
      <p:cxnSp>
        <p:nvCxnSpPr>
          <p:cNvPr id="11" name="Straight Connector 10">
            <a:extLst>
              <a:ext uri="{FF2B5EF4-FFF2-40B4-BE49-F238E27FC236}">
                <a16:creationId xmlns:a16="http://schemas.microsoft.com/office/drawing/2014/main" id="{49EC522B-E88D-4714-86D9-DB4181D2E67E}"/>
              </a:ext>
            </a:extLst>
          </p:cNvPr>
          <p:cNvCxnSpPr>
            <a:cxnSpLocks/>
          </p:cNvCxnSpPr>
          <p:nvPr userDrawn="1"/>
        </p:nvCxnSpPr>
        <p:spPr>
          <a:xfrm flipH="1">
            <a:off x="1"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8797325-D6C9-46F1-B91F-BC2C69751816}"/>
              </a:ext>
            </a:extLst>
          </p:cNvPr>
          <p:cNvSpPr txBox="1"/>
          <p:nvPr userDrawn="1"/>
        </p:nvSpPr>
        <p:spPr>
          <a:xfrm>
            <a:off x="838199" y="6118741"/>
            <a:ext cx="1047751" cy="276999"/>
          </a:xfrm>
          <a:prstGeom prst="rect">
            <a:avLst/>
          </a:prstGeom>
          <a:noFill/>
        </p:spPr>
        <p:txBody>
          <a:bodyPr wrap="square" rtlCol="0">
            <a:spAutoFit/>
          </a:bodyPr>
          <a:lstStyle/>
          <a:p>
            <a:fld id="{E87789AE-2273-4F59-8F26-94E3F6A23C6D}" type="slidenum">
              <a:rPr lang="en-US" sz="1200" b="1" smtClean="0">
                <a:solidFill>
                  <a:srgbClr val="103255"/>
                </a:solidFill>
              </a:rPr>
              <a:t>‹#›</a:t>
            </a:fld>
            <a:endParaRPr lang="en-US" sz="1200" b="1" dirty="0">
              <a:solidFill>
                <a:srgbClr val="103255"/>
              </a:solidFill>
            </a:endParaRPr>
          </a:p>
        </p:txBody>
      </p:sp>
      <p:sp>
        <p:nvSpPr>
          <p:cNvPr id="13" name="Content Placeholder 2">
            <a:extLst>
              <a:ext uri="{FF2B5EF4-FFF2-40B4-BE49-F238E27FC236}">
                <a16:creationId xmlns:a16="http://schemas.microsoft.com/office/drawing/2014/main" id="{4F38605E-E920-446C-8707-A5DDAFAD71A1}"/>
              </a:ext>
            </a:extLst>
          </p:cNvPr>
          <p:cNvSpPr>
            <a:spLocks noGrp="1"/>
          </p:cNvSpPr>
          <p:nvPr>
            <p:ph sz="half" idx="10"/>
          </p:nvPr>
        </p:nvSpPr>
        <p:spPr>
          <a:xfrm>
            <a:off x="7486348" y="1825625"/>
            <a:ext cx="3867452" cy="3280202"/>
          </a:xfrm>
        </p:spPr>
        <p:txBody>
          <a:bodyPr/>
          <a:lstStyle>
            <a:lvl1pPr>
              <a:defRPr>
                <a:solidFill>
                  <a:srgbClr val="103255"/>
                </a:solidFill>
                <a:latin typeface="+mn-lt"/>
              </a:defRPr>
            </a:lvl1pPr>
            <a:lvl2pPr>
              <a:defRPr>
                <a:solidFill>
                  <a:srgbClr val="103255"/>
                </a:solidFill>
                <a:latin typeface="+mn-lt"/>
              </a:defRPr>
            </a:lvl2pPr>
            <a:lvl3pPr>
              <a:defRPr>
                <a:solidFill>
                  <a:srgbClr val="103255"/>
                </a:solidFill>
                <a:latin typeface="+mn-lt"/>
              </a:defRPr>
            </a:lvl3pPr>
            <a:lvl4pPr>
              <a:defRPr>
                <a:solidFill>
                  <a:srgbClr val="103255"/>
                </a:solidFill>
                <a:latin typeface="+mn-lt"/>
              </a:defRPr>
            </a:lvl4pPr>
            <a:lvl5pPr>
              <a:defRPr>
                <a:solidFill>
                  <a:srgbClr val="103255"/>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5" name="Straight Connector 14">
            <a:extLst>
              <a:ext uri="{FF2B5EF4-FFF2-40B4-BE49-F238E27FC236}">
                <a16:creationId xmlns:a16="http://schemas.microsoft.com/office/drawing/2014/main" id="{33669720-660D-46B3-838D-8B66CD2FAE9C}"/>
              </a:ext>
            </a:extLst>
          </p:cNvPr>
          <p:cNvCxnSpPr>
            <a:cxnSpLocks/>
          </p:cNvCxnSpPr>
          <p:nvPr userDrawn="1"/>
        </p:nvCxnSpPr>
        <p:spPr>
          <a:xfrm flipH="1">
            <a:off x="7140607" y="5934075"/>
            <a:ext cx="5051393" cy="0"/>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03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38EC7385-25A1-4620-93B7-8D7197AFE35F}"/>
              </a:ext>
            </a:extLst>
          </p:cNvPr>
          <p:cNvCxnSpPr>
            <a:cxnSpLocks/>
          </p:cNvCxnSpPr>
          <p:nvPr userDrawn="1"/>
        </p:nvCxnSpPr>
        <p:spPr>
          <a:xfrm>
            <a:off x="1330326" y="0"/>
            <a:ext cx="16355" cy="183767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0BB287-B09B-49D5-A110-E95815EF2F6C}"/>
              </a:ext>
            </a:extLst>
          </p:cNvPr>
          <p:cNvCxnSpPr>
            <a:cxnSpLocks/>
          </p:cNvCxnSpPr>
          <p:nvPr userDrawn="1"/>
        </p:nvCxnSpPr>
        <p:spPr>
          <a:xfrm>
            <a:off x="1354938" y="4376652"/>
            <a:ext cx="0" cy="2481348"/>
          </a:xfrm>
          <a:prstGeom prst="line">
            <a:avLst/>
          </a:prstGeom>
          <a:ln w="12700">
            <a:solidFill>
              <a:srgbClr val="103255"/>
            </a:solidFill>
          </a:ln>
        </p:spPr>
        <p:style>
          <a:lnRef idx="1">
            <a:schemeClr val="accent1"/>
          </a:lnRef>
          <a:fillRef idx="0">
            <a:schemeClr val="accent1"/>
          </a:fillRef>
          <a:effectRef idx="0">
            <a:schemeClr val="accent1"/>
          </a:effectRef>
          <a:fontRef idx="minor">
            <a:schemeClr val="tx1"/>
          </a:fontRef>
        </p:style>
      </p:cxnSp>
      <p:sp>
        <p:nvSpPr>
          <p:cNvPr id="3" name="Title 3">
            <a:extLst>
              <a:ext uri="{FF2B5EF4-FFF2-40B4-BE49-F238E27FC236}">
                <a16:creationId xmlns:a16="http://schemas.microsoft.com/office/drawing/2014/main" id="{F3AE812A-98F8-9514-0AD3-02952A4832DB}"/>
              </a:ext>
            </a:extLst>
          </p:cNvPr>
          <p:cNvSpPr>
            <a:spLocks noGrp="1"/>
          </p:cNvSpPr>
          <p:nvPr>
            <p:ph type="ctrTitle"/>
          </p:nvPr>
        </p:nvSpPr>
        <p:spPr>
          <a:xfrm>
            <a:off x="3868387" y="337840"/>
            <a:ext cx="4639319" cy="1132576"/>
          </a:xfrm>
          <a:ln>
            <a:noFill/>
          </a:ln>
        </p:spPr>
        <p:txBody>
          <a:bodyPr>
            <a:normAutofit/>
          </a:bodyPr>
          <a:lstStyle/>
          <a:p>
            <a:pPr algn="ctr"/>
            <a:endParaRPr lang="en-US" sz="4800" b="1" dirty="0"/>
          </a:p>
        </p:txBody>
      </p:sp>
      <p:sp>
        <p:nvSpPr>
          <p:cNvPr id="4" name="Title 3">
            <a:extLst>
              <a:ext uri="{FF2B5EF4-FFF2-40B4-BE49-F238E27FC236}">
                <a16:creationId xmlns:a16="http://schemas.microsoft.com/office/drawing/2014/main" id="{A5AF7153-22D0-91B4-E1E6-21C4A902CECF}"/>
              </a:ext>
            </a:extLst>
          </p:cNvPr>
          <p:cNvSpPr txBox="1">
            <a:spLocks/>
          </p:cNvSpPr>
          <p:nvPr userDrawn="1"/>
        </p:nvSpPr>
        <p:spPr>
          <a:xfrm>
            <a:off x="3586594" y="2544829"/>
            <a:ext cx="4989961" cy="1768344"/>
          </a:xfrm>
          <a:prstGeom prst="rect">
            <a:avLst/>
          </a:prstGeom>
          <a:solidFill>
            <a:srgbClr val="103255">
              <a:alpha val="78824"/>
            </a:srgbClr>
          </a:solidFill>
          <a:ln>
            <a:solidFill>
              <a:srgbClr val="103255"/>
            </a:solidFill>
          </a:ln>
          <a:effectLst>
            <a:glow rad="101600">
              <a:srgbClr val="306E36">
                <a:alpha val="40000"/>
              </a:srgbClr>
            </a:glo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u="none" kern="1200">
                <a:solidFill>
                  <a:srgbClr val="103255"/>
                </a:solidFill>
                <a:latin typeface="+mn-lt"/>
                <a:ea typeface="+mj-ea"/>
                <a:cs typeface="+mj-cs"/>
              </a:defRPr>
            </a:lvl1pPr>
          </a:lstStyle>
          <a:p>
            <a:pPr algn="ctr"/>
            <a:endParaRPr lang="en-US" sz="5400" b="1" dirty="0"/>
          </a:p>
        </p:txBody>
      </p:sp>
      <p:grpSp>
        <p:nvGrpSpPr>
          <p:cNvPr id="5" name="Group 4">
            <a:extLst>
              <a:ext uri="{FF2B5EF4-FFF2-40B4-BE49-F238E27FC236}">
                <a16:creationId xmlns:a16="http://schemas.microsoft.com/office/drawing/2014/main" id="{6D9752E6-C0F3-7E38-CF18-7263BC7213FB}"/>
              </a:ext>
              <a:ext uri="{C183D7F6-B498-43B3-948B-1728B52AA6E4}">
                <adec:decorative xmlns:adec="http://schemas.microsoft.com/office/drawing/2017/decorative" val="1"/>
              </a:ext>
            </a:extLst>
          </p:cNvPr>
          <p:cNvGrpSpPr/>
          <p:nvPr userDrawn="1"/>
        </p:nvGrpSpPr>
        <p:grpSpPr>
          <a:xfrm rot="16200000">
            <a:off x="6026092" y="-1214221"/>
            <a:ext cx="193596" cy="5175675"/>
            <a:chOff x="4289290" y="850837"/>
            <a:chExt cx="141307" cy="5229455"/>
          </a:xfrm>
        </p:grpSpPr>
        <p:cxnSp>
          <p:nvCxnSpPr>
            <p:cNvPr id="6" name="Straight Connector 5">
              <a:extLst>
                <a:ext uri="{FF2B5EF4-FFF2-40B4-BE49-F238E27FC236}">
                  <a16:creationId xmlns:a16="http://schemas.microsoft.com/office/drawing/2014/main" id="{DA263B12-42B6-C63B-F66A-9A881F6F26D7}"/>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B1AC6FF9-FBC9-6B74-EEC4-CF7B9E4DB5DE}"/>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Content Placeholder 15">
            <a:extLst>
              <a:ext uri="{FF2B5EF4-FFF2-40B4-BE49-F238E27FC236}">
                <a16:creationId xmlns:a16="http://schemas.microsoft.com/office/drawing/2014/main" id="{BAE98BA8-8F60-C2D8-6F82-E8D9A26F395D}"/>
              </a:ext>
            </a:extLst>
          </p:cNvPr>
          <p:cNvSpPr>
            <a:spLocks noGrp="1"/>
          </p:cNvSpPr>
          <p:nvPr>
            <p:ph sz="quarter" idx="10"/>
          </p:nvPr>
        </p:nvSpPr>
        <p:spPr>
          <a:xfrm>
            <a:off x="3586163" y="2544763"/>
            <a:ext cx="4991100" cy="1768475"/>
          </a:xfrm>
        </p:spPr>
        <p:txBody>
          <a:bodyPr anchor="ctr">
            <a:noAutofit/>
          </a:bodyPr>
          <a:lstStyle>
            <a:lvl1pPr marL="0" indent="0" algn="ctr">
              <a:buNone/>
              <a:defRPr sz="4800">
                <a:solidFill>
                  <a:schemeClr val="bg1"/>
                </a:solidFill>
              </a:defRPr>
            </a:lvl1pPr>
            <a:lvl2pPr marL="457200" indent="0" algn="ctr">
              <a:buNone/>
              <a:defRPr sz="4400">
                <a:solidFill>
                  <a:schemeClr val="bg1"/>
                </a:solidFill>
              </a:defRPr>
            </a:lvl2pPr>
            <a:lvl3pPr marL="914400" indent="0" algn="ctr">
              <a:buNone/>
              <a:defRPr sz="4000">
                <a:solidFill>
                  <a:schemeClr val="bg1"/>
                </a:solidFill>
              </a:defRPr>
            </a:lvl3pPr>
            <a:lvl4pPr marL="1371600" indent="0" algn="ctr">
              <a:buNone/>
              <a:defRPr sz="3600">
                <a:solidFill>
                  <a:schemeClr val="bg1"/>
                </a:solidFill>
              </a:defRPr>
            </a:lvl4pPr>
            <a:lvl5pPr marL="1828800" indent="0" algn="ctr">
              <a:buNone/>
              <a:defRPr sz="3600">
                <a:solidFill>
                  <a:schemeClr val="bg1"/>
                </a:solidFill>
              </a:defRPr>
            </a:lvl5pPr>
          </a:lstStyle>
          <a:p>
            <a:pPr lvl="0"/>
            <a:endParaRPr lang="en-US" dirty="0"/>
          </a:p>
        </p:txBody>
      </p:sp>
      <p:sp>
        <p:nvSpPr>
          <p:cNvPr id="19" name="Content Placeholder 18">
            <a:extLst>
              <a:ext uri="{FF2B5EF4-FFF2-40B4-BE49-F238E27FC236}">
                <a16:creationId xmlns:a16="http://schemas.microsoft.com/office/drawing/2014/main" id="{2A8E97DB-3A46-CFE6-ABDE-3758C40A7804}"/>
              </a:ext>
            </a:extLst>
          </p:cNvPr>
          <p:cNvSpPr>
            <a:spLocks noGrp="1"/>
          </p:cNvSpPr>
          <p:nvPr>
            <p:ph sz="quarter" idx="11"/>
          </p:nvPr>
        </p:nvSpPr>
        <p:spPr>
          <a:xfrm>
            <a:off x="1458668" y="5284864"/>
            <a:ext cx="10393362" cy="1625600"/>
          </a:xfrm>
          <a:noFill/>
        </p:spPr>
        <p:txBody>
          <a:bodyPr wrap="square" rtlCol="0">
            <a:spAutoFit/>
          </a:bodyPr>
          <a:lstStyle>
            <a:lvl1pPr marL="0" indent="0">
              <a:buNone/>
              <a:defRPr lang="en-US" sz="1600" smtClean="0">
                <a:solidFill>
                  <a:srgbClr val="103255"/>
                </a:solidFill>
              </a:defRPr>
            </a:lvl1pPr>
            <a:lvl2pPr marL="228600" indent="0">
              <a:buNone/>
              <a:defRPr lang="en-US" sz="1800" smtClean="0"/>
            </a:lvl2pPr>
            <a:lvl3pPr marL="685800" indent="0">
              <a:buNone/>
              <a:defRPr lang="en-US" sz="1800" smtClean="0"/>
            </a:lvl3pPr>
            <a:lvl4pPr marL="1143000" indent="0">
              <a:buNone/>
              <a:defRPr lang="en-US" smtClean="0"/>
            </a:lvl4pPr>
            <a:lvl5pPr marL="1600200" indent="0">
              <a:buNone/>
              <a:defRPr lang="en-US"/>
            </a:lvl5pPr>
          </a:lstStyle>
          <a:p>
            <a:pPr marL="0" lvl="0"/>
            <a:r>
              <a:rPr lang="en-US"/>
              <a:t>Click to edit Master text styles</a:t>
            </a:r>
          </a:p>
          <a:p>
            <a:pPr marL="457200" lvl="1"/>
            <a:r>
              <a:rPr lang="en-US"/>
              <a:t>Second level</a:t>
            </a:r>
          </a:p>
          <a:p>
            <a:pPr marL="914400" lvl="2"/>
            <a:r>
              <a:rPr lang="en-US"/>
              <a:t>Third level</a:t>
            </a:r>
          </a:p>
          <a:p>
            <a:pPr marL="1371600" lvl="3"/>
            <a:r>
              <a:rPr lang="en-US"/>
              <a:t>Fourth level</a:t>
            </a:r>
          </a:p>
          <a:p>
            <a:pPr marL="1828800" lvl="4"/>
            <a:r>
              <a:rPr lang="en-US"/>
              <a:t>Fifth level</a:t>
            </a:r>
          </a:p>
        </p:txBody>
      </p:sp>
    </p:spTree>
    <p:extLst>
      <p:ext uri="{BB962C8B-B14F-4D97-AF65-F5344CB8AC3E}">
        <p14:creationId xmlns:p14="http://schemas.microsoft.com/office/powerpoint/2010/main" val="1279259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EF83E47-AF88-45CF-AF63-23C850A8DD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A33F-F6BB-48FC-8B51-3C278997A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64A196-FC7C-4C23-A33B-2C003320CC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4F90BA-3D5F-45A6-B1D7-58D7B83F480E}" type="datetime1">
              <a:rPr lang="en-US" smtClean="0"/>
              <a:t>2/19/25</a:t>
            </a:fld>
            <a:endParaRPr lang="en-US"/>
          </a:p>
        </p:txBody>
      </p:sp>
      <p:sp>
        <p:nvSpPr>
          <p:cNvPr id="5" name="Footer Placeholder 4">
            <a:extLst>
              <a:ext uri="{FF2B5EF4-FFF2-40B4-BE49-F238E27FC236}">
                <a16:creationId xmlns:a16="http://schemas.microsoft.com/office/drawing/2014/main" id="{6DC3AEEE-C46D-4824-89EC-24B53EB269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593840-0858-4837-8084-A90C17F49C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55531-C1B9-4BAE-B7C4-BD4221229757}" type="slidenum">
              <a:rPr lang="en-US" smtClean="0"/>
              <a:t>‹#›</a:t>
            </a:fld>
            <a:endParaRPr lang="en-US"/>
          </a:p>
        </p:txBody>
      </p:sp>
    </p:spTree>
    <p:extLst>
      <p:ext uri="{BB962C8B-B14F-4D97-AF65-F5344CB8AC3E}">
        <p14:creationId xmlns:p14="http://schemas.microsoft.com/office/powerpoint/2010/main" val="14041455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4" r:id="rId3"/>
    <p:sldLayoutId id="2147483651" r:id="rId4"/>
    <p:sldLayoutId id="2147483652" r:id="rId5"/>
    <p:sldLayoutId id="2147483655" r:id="rId6"/>
    <p:sldLayoutId id="2147483653" r:id="rId7"/>
    <p:sldLayoutId id="2147483656"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01FD8527-BD3A-4866-A147-46530352189D}"/>
              </a:ext>
              <a:ext uri="{C183D7F6-B498-43B3-948B-1728B52AA6E4}">
                <adec:decorative xmlns:adec="http://schemas.microsoft.com/office/drawing/2017/decorative" val="1"/>
              </a:ext>
            </a:extLst>
          </p:cNvPr>
          <p:cNvPicPr>
            <a:picLocks noChangeAspect="1"/>
          </p:cNvPicPr>
          <p:nvPr/>
        </p:nvPicPr>
        <p:blipFill>
          <a:blip r:embed="rId2">
            <a:duotone>
              <a:prstClr val="black"/>
              <a:schemeClr val="accent5">
                <a:tint val="45000"/>
                <a:satMod val="400000"/>
              </a:schemeClr>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9" name="Title 28">
            <a:extLst>
              <a:ext uri="{FF2B5EF4-FFF2-40B4-BE49-F238E27FC236}">
                <a16:creationId xmlns:a16="http://schemas.microsoft.com/office/drawing/2014/main" id="{BAF0A6AF-3B14-4C8E-A620-C43A1CD3DB9F}"/>
              </a:ext>
            </a:extLst>
          </p:cNvPr>
          <p:cNvSpPr txBox="1">
            <a:spLocks/>
          </p:cNvSpPr>
          <p:nvPr/>
        </p:nvSpPr>
        <p:spPr>
          <a:xfrm>
            <a:off x="26860" y="1172875"/>
            <a:ext cx="11325950" cy="21236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FFFFFF"/>
                </a:solidFill>
                <a:effectLst/>
                <a:uLnTx/>
                <a:uFillTx/>
                <a:latin typeface="+mn-lt"/>
                <a:ea typeface="+mn-ea"/>
                <a:cs typeface="+mn-cs"/>
              </a:rPr>
              <a:t>Mental Illnesses in Children and Adolescents</a:t>
            </a:r>
          </a:p>
        </p:txBody>
      </p:sp>
      <p:sp>
        <p:nvSpPr>
          <p:cNvPr id="2" name="Title 28">
            <a:extLst>
              <a:ext uri="{FF2B5EF4-FFF2-40B4-BE49-F238E27FC236}">
                <a16:creationId xmlns:a16="http://schemas.microsoft.com/office/drawing/2014/main" id="{E39F037B-B655-7B68-1125-13D2608F2EE3}"/>
              </a:ext>
            </a:extLst>
          </p:cNvPr>
          <p:cNvSpPr txBox="1">
            <a:spLocks noGrp="1"/>
          </p:cNvSpPr>
          <p:nvPr>
            <p:ph type="title" idx="4294967295"/>
          </p:nvPr>
        </p:nvSpPr>
        <p:spPr>
          <a:xfrm>
            <a:off x="53720" y="3288432"/>
            <a:ext cx="10963375" cy="1107996"/>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srgbClr val="FFFFFF"/>
                </a:solidFill>
                <a:effectLst/>
                <a:uLnTx/>
                <a:uFillTx/>
                <a:latin typeface="+mn-lt"/>
                <a:ea typeface="+mn-ea"/>
                <a:cs typeface="+mn-cs"/>
              </a:rPr>
              <a:t>Expanded CRIT Content</a:t>
            </a:r>
          </a:p>
        </p:txBody>
      </p:sp>
      <p:pic>
        <p:nvPicPr>
          <p:cNvPr id="9" name="Picture 8" descr="The Bureau of Justice Assistance, U.S. Department of Justice logo">
            <a:extLst>
              <a:ext uri="{FF2B5EF4-FFF2-40B4-BE49-F238E27FC236}">
                <a16:creationId xmlns:a16="http://schemas.microsoft.com/office/drawing/2014/main" id="{72F557EC-DCFB-4AD1-B95E-EFE06411E5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775" y="5201489"/>
            <a:ext cx="3074377" cy="1606354"/>
          </a:xfrm>
          <a:prstGeom prst="rect">
            <a:avLst/>
          </a:prstGeom>
        </p:spPr>
      </p:pic>
      <p:pic>
        <p:nvPicPr>
          <p:cNvPr id="32" name="Picture 31" descr="The Academic Training to Inform Police Responses logo">
            <a:extLst>
              <a:ext uri="{FF2B5EF4-FFF2-40B4-BE49-F238E27FC236}">
                <a16:creationId xmlns:a16="http://schemas.microsoft.com/office/drawing/2014/main" id="{CE6E0708-5C25-4D53-9BFB-6E72E3C993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29270" y="3569516"/>
            <a:ext cx="3288484" cy="3288484"/>
          </a:xfrm>
          <a:prstGeom prst="rect">
            <a:avLst/>
          </a:prstGeom>
        </p:spPr>
      </p:pic>
      <p:grpSp>
        <p:nvGrpSpPr>
          <p:cNvPr id="38" name="Group 37">
            <a:extLst>
              <a:ext uri="{FF2B5EF4-FFF2-40B4-BE49-F238E27FC236}">
                <a16:creationId xmlns:a16="http://schemas.microsoft.com/office/drawing/2014/main" id="{294EA0C3-0319-4CFF-BD76-B8E7AA06BB83}"/>
              </a:ext>
              <a:ext uri="{C183D7F6-B498-43B3-948B-1728B52AA6E4}">
                <adec:decorative xmlns:adec="http://schemas.microsoft.com/office/drawing/2017/decorative" val="1"/>
              </a:ext>
            </a:extLst>
          </p:cNvPr>
          <p:cNvGrpSpPr/>
          <p:nvPr/>
        </p:nvGrpSpPr>
        <p:grpSpPr>
          <a:xfrm>
            <a:off x="0" y="3228666"/>
            <a:ext cx="11144992" cy="200333"/>
            <a:chOff x="0" y="2754254"/>
            <a:chExt cx="9341963" cy="131244"/>
          </a:xfrm>
        </p:grpSpPr>
        <p:cxnSp>
          <p:nvCxnSpPr>
            <p:cNvPr id="36" name="Straight Connector 35">
              <a:extLst>
                <a:ext uri="{FF2B5EF4-FFF2-40B4-BE49-F238E27FC236}">
                  <a16:creationId xmlns:a16="http://schemas.microsoft.com/office/drawing/2014/main" id="{8FC357B9-C2DE-47FE-982D-3067AD4A245A}"/>
                </a:ext>
              </a:extLst>
            </p:cNvPr>
            <p:cNvCxnSpPr/>
            <p:nvPr/>
          </p:nvCxnSpPr>
          <p:spPr>
            <a:xfrm>
              <a:off x="0" y="2810083"/>
              <a:ext cx="9315103"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A756726F-FBFF-4E4A-AC27-9F4766A31045}"/>
                </a:ext>
              </a:extLst>
            </p:cNvPr>
            <p:cNvSpPr/>
            <p:nvPr/>
          </p:nvSpPr>
          <p:spPr>
            <a:xfrm>
              <a:off x="9228842" y="2754254"/>
              <a:ext cx="113121" cy="131244"/>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861194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9A8CCB-FBFC-4207-B350-F83FCCEF9839}"/>
              </a:ext>
            </a:extLst>
          </p:cNvPr>
          <p:cNvSpPr>
            <a:spLocks noGrp="1"/>
          </p:cNvSpPr>
          <p:nvPr>
            <p:ph type="title"/>
          </p:nvPr>
        </p:nvSpPr>
        <p:spPr/>
        <p:txBody>
          <a:bodyPr>
            <a:noAutofit/>
          </a:bodyPr>
          <a:lstStyle/>
          <a:p>
            <a:r>
              <a:rPr lang="en-US" b="1" dirty="0">
                <a:solidFill>
                  <a:srgbClr val="FFFFFF"/>
                </a:solidFill>
                <a:latin typeface="+mn-lt"/>
                <a:cs typeface="Segoe UI" panose="020B0502040204020203" pitchFamily="34" charset="0"/>
              </a:rPr>
              <a:t>Engagement Tips</a:t>
            </a:r>
            <a:endParaRPr lang="en-US" dirty="0">
              <a:latin typeface="+mn-lt"/>
              <a:cs typeface="Segoe UI" panose="020B0502040204020203" pitchFamily="34" charset="0"/>
            </a:endParaRPr>
          </a:p>
        </p:txBody>
      </p:sp>
      <p:sp>
        <p:nvSpPr>
          <p:cNvPr id="5" name="Thought Bubble: Cloud 4" descr="Q&amp;A Thought bubble">
            <a:extLst>
              <a:ext uri="{FF2B5EF4-FFF2-40B4-BE49-F238E27FC236}">
                <a16:creationId xmlns:a16="http://schemas.microsoft.com/office/drawing/2014/main" id="{B658E2D1-25BF-D02B-30A8-C39399B96D0F}"/>
              </a:ext>
            </a:extLst>
          </p:cNvPr>
          <p:cNvSpPr/>
          <p:nvPr/>
        </p:nvSpPr>
        <p:spPr>
          <a:xfrm>
            <a:off x="157166" y="6199049"/>
            <a:ext cx="902539" cy="52425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ea typeface="Calibri" panose="020F0502020204030204" pitchFamily="34" charset="0"/>
                <a:cs typeface="Times New Roman" panose="02020603050405020304" pitchFamily="18" charset="0"/>
              </a:rPr>
              <a:t>Q&amp;A</a:t>
            </a:r>
            <a:endParaRPr lang="en-US" sz="1200" dirty="0">
              <a:effectLst/>
              <a:ea typeface="Calibri" panose="020F0502020204030204" pitchFamily="34" charset="0"/>
              <a:cs typeface="Times New Roman" panose="02020603050405020304" pitchFamily="18" charset="0"/>
            </a:endParaRPr>
          </a:p>
        </p:txBody>
      </p:sp>
      <p:sp>
        <p:nvSpPr>
          <p:cNvPr id="6" name="Rectangle 5">
            <a:extLst>
              <a:ext uri="{FF2B5EF4-FFF2-40B4-BE49-F238E27FC236}">
                <a16:creationId xmlns:a16="http://schemas.microsoft.com/office/drawing/2014/main" id="{65FA5EE5-B59F-4F1B-8803-8CA205F62D7A}"/>
              </a:ext>
            </a:extLst>
          </p:cNvPr>
          <p:cNvSpPr/>
          <p:nvPr/>
        </p:nvSpPr>
        <p:spPr>
          <a:xfrm rot="5400000">
            <a:off x="9131020" y="3052536"/>
            <a:ext cx="4753487"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rgbClr val="306E36"/>
                </a:solidFill>
                <a:effectLst>
                  <a:outerShdw dist="38100" dir="2700000" algn="bl" rotWithShape="0">
                    <a:srgbClr val="103255"/>
                  </a:outerShdw>
                </a:effectLst>
              </a:rPr>
              <a:t>QUICK TIPS</a:t>
            </a:r>
          </a:p>
        </p:txBody>
      </p:sp>
      <p:sp>
        <p:nvSpPr>
          <p:cNvPr id="2" name="Content Placeholder 1">
            <a:extLst>
              <a:ext uri="{FF2B5EF4-FFF2-40B4-BE49-F238E27FC236}">
                <a16:creationId xmlns:a16="http://schemas.microsoft.com/office/drawing/2014/main" id="{325068DC-B53B-4B67-8E56-4CA207EE36EF}"/>
              </a:ext>
            </a:extLst>
          </p:cNvPr>
          <p:cNvSpPr>
            <a:spLocks noGrp="1"/>
          </p:cNvSpPr>
          <p:nvPr>
            <p:ph idx="1"/>
          </p:nvPr>
        </p:nvSpPr>
        <p:spPr>
          <a:xfrm>
            <a:off x="574759" y="1656197"/>
            <a:ext cx="10287682" cy="4804977"/>
          </a:xfrm>
        </p:spPr>
        <p:txBody>
          <a:bodyPr numCol="1" spcCol="457200">
            <a:normAutofit fontScale="92500" lnSpcReduction="20000"/>
          </a:bodyPr>
          <a:lstStyle/>
          <a:p>
            <a:pPr>
              <a:spcAft>
                <a:spcPts val="1200"/>
              </a:spcAft>
            </a:pPr>
            <a:r>
              <a:rPr lang="en-US" sz="3200" dirty="0"/>
              <a:t>Consider that trauma may be part of this child’s life.</a:t>
            </a:r>
          </a:p>
          <a:p>
            <a:pPr>
              <a:spcAft>
                <a:spcPts val="600"/>
              </a:spcAft>
            </a:pPr>
            <a:r>
              <a:rPr lang="en-US" sz="3200" dirty="0"/>
              <a:t>Gather information from the adults on scene.</a:t>
            </a:r>
          </a:p>
          <a:p>
            <a:pPr lvl="1">
              <a:spcAft>
                <a:spcPts val="1200"/>
              </a:spcAft>
              <a:buFont typeface="Courier New" panose="02070309020205020404" pitchFamily="49" charset="0"/>
              <a:buChar char="o"/>
            </a:pPr>
            <a:r>
              <a:rPr lang="en-US" sz="3000" dirty="0">
                <a:solidFill>
                  <a:srgbClr val="103255"/>
                </a:solidFill>
              </a:rPr>
              <a:t>Duration of behavior? Receiving treatment services? Any use of alcohol or drugs?</a:t>
            </a:r>
          </a:p>
          <a:p>
            <a:pPr>
              <a:spcAft>
                <a:spcPts val="1200"/>
              </a:spcAft>
            </a:pPr>
            <a:r>
              <a:rPr lang="en-US" sz="3200" dirty="0">
                <a:solidFill>
                  <a:srgbClr val="103255"/>
                </a:solidFill>
              </a:rPr>
              <a:t>Consider if the child is exhibiting characteristics of a mental health condition and/or a developmental disability.</a:t>
            </a:r>
          </a:p>
          <a:p>
            <a:pPr>
              <a:spcAft>
                <a:spcPts val="1200"/>
              </a:spcAft>
            </a:pPr>
            <a:r>
              <a:rPr lang="en-US" sz="3200" dirty="0">
                <a:solidFill>
                  <a:srgbClr val="103255"/>
                </a:solidFill>
              </a:rPr>
              <a:t>Assess the need for mobile crisis response, referral to mental health services, or to be taken into custody for further evaluation.</a:t>
            </a:r>
          </a:p>
          <a:p>
            <a:pPr>
              <a:spcAft>
                <a:spcPts val="1200"/>
              </a:spcAft>
            </a:pPr>
            <a:r>
              <a:rPr lang="en-US" sz="3200" b="1" dirty="0"/>
              <a:t>The goal is to build rapport.</a:t>
            </a:r>
            <a:endParaRPr lang="en-US" sz="3200" b="1" dirty="0">
              <a:solidFill>
                <a:srgbClr val="103255"/>
              </a:solidFill>
            </a:endParaRPr>
          </a:p>
        </p:txBody>
      </p:sp>
      <p:pic>
        <p:nvPicPr>
          <p:cNvPr id="7" name="Picture 2">
            <a:extLst>
              <a:ext uri="{FF2B5EF4-FFF2-40B4-BE49-F238E27FC236}">
                <a16:creationId xmlns:a16="http://schemas.microsoft.com/office/drawing/2014/main" id="{FDE4C3A1-C09D-5B91-D9AE-D51DAB36E30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961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9A8CCB-FBFC-4207-B350-F83FCCEF9839}"/>
              </a:ext>
            </a:extLst>
          </p:cNvPr>
          <p:cNvSpPr>
            <a:spLocks noGrp="1"/>
          </p:cNvSpPr>
          <p:nvPr>
            <p:ph type="title"/>
          </p:nvPr>
        </p:nvSpPr>
        <p:spPr/>
        <p:txBody>
          <a:bodyPr>
            <a:noAutofit/>
          </a:bodyPr>
          <a:lstStyle/>
          <a:p>
            <a:r>
              <a:rPr lang="en-US" b="1" dirty="0">
                <a:solidFill>
                  <a:srgbClr val="FFFFFF"/>
                </a:solidFill>
                <a:latin typeface="+mn-lt"/>
                <a:cs typeface="Segoe UI" panose="020B0502040204020203" pitchFamily="34" charset="0"/>
              </a:rPr>
              <a:t>Tips for Responding</a:t>
            </a:r>
            <a:endParaRPr lang="en-US" dirty="0">
              <a:latin typeface="+mn-lt"/>
              <a:cs typeface="Segoe UI" panose="020B0502040204020203" pitchFamily="34" charset="0"/>
            </a:endParaRPr>
          </a:p>
        </p:txBody>
      </p:sp>
      <p:sp>
        <p:nvSpPr>
          <p:cNvPr id="6" name="Rectangle 5">
            <a:extLst>
              <a:ext uri="{FF2B5EF4-FFF2-40B4-BE49-F238E27FC236}">
                <a16:creationId xmlns:a16="http://schemas.microsoft.com/office/drawing/2014/main" id="{854748FE-E0B1-4E1A-86AE-705F1878C815}"/>
              </a:ext>
            </a:extLst>
          </p:cNvPr>
          <p:cNvSpPr/>
          <p:nvPr/>
        </p:nvSpPr>
        <p:spPr>
          <a:xfrm rot="5400000">
            <a:off x="9254512" y="3071332"/>
            <a:ext cx="4753487" cy="1200329"/>
          </a:xfrm>
          <a:prstGeom prst="rect">
            <a:avLst/>
          </a:prstGeom>
          <a:noFill/>
        </p:spPr>
        <p:txBody>
          <a:bodyPr wrap="square" lIns="91440" tIns="45720" rIns="91440" bIns="45720">
            <a:spAutoFit/>
          </a:bodyPr>
          <a:lstStyle/>
          <a:p>
            <a:pPr algn="ctr"/>
            <a:r>
              <a:rPr lang="en-US" sz="7200" b="1" cap="none" spc="0" dirty="0">
                <a:ln w="13462">
                  <a:solidFill>
                    <a:schemeClr val="bg1"/>
                  </a:solidFill>
                  <a:prstDash val="solid"/>
                </a:ln>
                <a:solidFill>
                  <a:srgbClr val="306E36"/>
                </a:solidFill>
                <a:effectLst>
                  <a:outerShdw dist="38100" dir="2700000" algn="bl" rotWithShape="0">
                    <a:srgbClr val="103255"/>
                  </a:outerShdw>
                </a:effectLst>
              </a:rPr>
              <a:t>QUICK TIPS</a:t>
            </a:r>
          </a:p>
        </p:txBody>
      </p:sp>
      <p:sp>
        <p:nvSpPr>
          <p:cNvPr id="2" name="Content Placeholder 1">
            <a:extLst>
              <a:ext uri="{FF2B5EF4-FFF2-40B4-BE49-F238E27FC236}">
                <a16:creationId xmlns:a16="http://schemas.microsoft.com/office/drawing/2014/main" id="{325068DC-B53B-4B67-8E56-4CA207EE36EF}"/>
              </a:ext>
            </a:extLst>
          </p:cNvPr>
          <p:cNvSpPr>
            <a:spLocks noGrp="1"/>
          </p:cNvSpPr>
          <p:nvPr>
            <p:ph idx="1"/>
          </p:nvPr>
        </p:nvSpPr>
        <p:spPr>
          <a:xfrm>
            <a:off x="437323" y="1427334"/>
            <a:ext cx="10827140" cy="4650332"/>
          </a:xfrm>
        </p:spPr>
        <p:txBody>
          <a:bodyPr numCol="2" spcCol="457200">
            <a:noAutofit/>
          </a:bodyPr>
          <a:lstStyle/>
          <a:p>
            <a:pPr>
              <a:spcAft>
                <a:spcPts val="1200"/>
              </a:spcAft>
            </a:pPr>
            <a:r>
              <a:rPr lang="en-US" sz="2900" dirty="0"/>
              <a:t>Slow things down; repeat as needed.</a:t>
            </a:r>
          </a:p>
          <a:p>
            <a:pPr>
              <a:spcAft>
                <a:spcPts val="1200"/>
              </a:spcAft>
            </a:pPr>
            <a:r>
              <a:rPr lang="en-US" sz="2900" dirty="0">
                <a:solidFill>
                  <a:srgbClr val="103255"/>
                </a:solidFill>
              </a:rPr>
              <a:t>Listen</a:t>
            </a:r>
            <a:r>
              <a:rPr lang="en-US" sz="2900" dirty="0"/>
              <a:t> </a:t>
            </a:r>
            <a:r>
              <a:rPr lang="en-US" sz="2900" dirty="0">
                <a:solidFill>
                  <a:srgbClr val="103255"/>
                </a:solidFill>
              </a:rPr>
              <a:t>and show interest.</a:t>
            </a:r>
          </a:p>
          <a:p>
            <a:pPr>
              <a:spcAft>
                <a:spcPts val="1200"/>
              </a:spcAft>
            </a:pPr>
            <a:r>
              <a:rPr lang="en-US" sz="2900" dirty="0"/>
              <a:t>Refrain from arguing.</a:t>
            </a:r>
          </a:p>
          <a:p>
            <a:pPr>
              <a:spcAft>
                <a:spcPts val="1200"/>
              </a:spcAft>
            </a:pPr>
            <a:r>
              <a:rPr lang="en-US" sz="2900" dirty="0">
                <a:solidFill>
                  <a:srgbClr val="103255"/>
                </a:solidFill>
              </a:rPr>
              <a:t>Explain what you are doing.</a:t>
            </a:r>
          </a:p>
          <a:p>
            <a:pPr>
              <a:spcAft>
                <a:spcPts val="1200"/>
              </a:spcAft>
            </a:pPr>
            <a:r>
              <a:rPr lang="en-US" sz="2900" dirty="0"/>
              <a:t>Set clear expectations/firm limits.</a:t>
            </a:r>
          </a:p>
          <a:p>
            <a:pPr marL="0" indent="0">
              <a:spcAft>
                <a:spcPts val="1200"/>
              </a:spcAft>
              <a:buNone/>
            </a:pPr>
            <a:endParaRPr lang="en-US" sz="2900" dirty="0"/>
          </a:p>
          <a:p>
            <a:pPr>
              <a:spcAft>
                <a:spcPts val="1200"/>
              </a:spcAft>
            </a:pPr>
            <a:r>
              <a:rPr lang="en-US" sz="2900" dirty="0"/>
              <a:t>Empower youth through choices (let them have some wins).</a:t>
            </a:r>
          </a:p>
          <a:p>
            <a:pPr>
              <a:spcAft>
                <a:spcPts val="1200"/>
              </a:spcAft>
            </a:pPr>
            <a:r>
              <a:rPr lang="en-US" sz="2900" dirty="0">
                <a:solidFill>
                  <a:srgbClr val="103255"/>
                </a:solidFill>
              </a:rPr>
              <a:t>Use age-appropriate language; use affirmative words vs. negative words (i.e., instead of “Don’t do,” say “Please do…”).</a:t>
            </a:r>
          </a:p>
          <a:p>
            <a:pPr>
              <a:spcAft>
                <a:spcPts val="1200"/>
              </a:spcAft>
            </a:pPr>
            <a:r>
              <a:rPr lang="en-US" sz="2900" dirty="0">
                <a:solidFill>
                  <a:srgbClr val="103255"/>
                </a:solidFill>
              </a:rPr>
              <a:t>Be aware of your body language; use an even, less authoritative tone.</a:t>
            </a:r>
          </a:p>
        </p:txBody>
      </p:sp>
      <p:sp>
        <p:nvSpPr>
          <p:cNvPr id="7" name="Rectangle: Rounded Corners 6">
            <a:extLst>
              <a:ext uri="{FF2B5EF4-FFF2-40B4-BE49-F238E27FC236}">
                <a16:creationId xmlns:a16="http://schemas.microsoft.com/office/drawing/2014/main" id="{ADEF4256-A4F9-4AAD-AF5E-5584443D8B66}"/>
              </a:ext>
              <a:ext uri="{C183D7F6-B498-43B3-948B-1728B52AA6E4}">
                <adec:decorative xmlns:adec="http://schemas.microsoft.com/office/drawing/2017/decorative" val="1"/>
              </a:ext>
            </a:extLst>
          </p:cNvPr>
          <p:cNvSpPr/>
          <p:nvPr/>
        </p:nvSpPr>
        <p:spPr>
          <a:xfrm>
            <a:off x="2304312" y="5764845"/>
            <a:ext cx="7257327" cy="625642"/>
          </a:xfrm>
          <a:prstGeom prst="roundRect">
            <a:avLst/>
          </a:prstGeom>
          <a:solidFill>
            <a:schemeClr val="accent3">
              <a:lumMod val="40000"/>
              <a:lumOff val="6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200" b="1" dirty="0">
                <a:solidFill>
                  <a:srgbClr val="103255"/>
                </a:solidFill>
              </a:rPr>
              <a:t>REMEMBER: kids’ brains are different </a:t>
            </a:r>
          </a:p>
        </p:txBody>
      </p:sp>
      <p:pic>
        <p:nvPicPr>
          <p:cNvPr id="5" name="Picture 2">
            <a:extLst>
              <a:ext uri="{FF2B5EF4-FFF2-40B4-BE49-F238E27FC236}">
                <a16:creationId xmlns:a16="http://schemas.microsoft.com/office/drawing/2014/main" id="{3C0498C1-7E28-4041-461D-F44808AC4FF3}"/>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2102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B5F0B09-302B-427C-CAE7-CA5D902612DA}"/>
              </a:ext>
            </a:extLst>
          </p:cNvPr>
          <p:cNvSpPr>
            <a:spLocks noGrp="1"/>
          </p:cNvSpPr>
          <p:nvPr>
            <p:ph type="title"/>
          </p:nvPr>
        </p:nvSpPr>
        <p:spPr/>
        <p:txBody>
          <a:bodyPr/>
          <a:lstStyle/>
          <a:p>
            <a:r>
              <a:rPr lang="en-US" b="1" dirty="0">
                <a:solidFill>
                  <a:schemeClr val="bg1"/>
                </a:solidFill>
                <a:latin typeface="+mn-lt"/>
                <a:ea typeface="Open Sans" panose="020B0606030504020204" pitchFamily="34" charset="0"/>
                <a:cs typeface="Open Sans" panose="020B0606030504020204" pitchFamily="34" charset="0"/>
              </a:rPr>
              <a:t>Putting it into Practice – Case Scenario</a:t>
            </a:r>
          </a:p>
        </p:txBody>
      </p:sp>
      <p:sp>
        <p:nvSpPr>
          <p:cNvPr id="5" name="Thought Bubble: Cloud 4" descr="Q&amp;A Thought bubble">
            <a:extLst>
              <a:ext uri="{FF2B5EF4-FFF2-40B4-BE49-F238E27FC236}">
                <a16:creationId xmlns:a16="http://schemas.microsoft.com/office/drawing/2014/main" id="{BE27C0C7-7666-2C37-91A2-73FBE711C37A}"/>
              </a:ext>
            </a:extLst>
          </p:cNvPr>
          <p:cNvSpPr/>
          <p:nvPr/>
        </p:nvSpPr>
        <p:spPr>
          <a:xfrm>
            <a:off x="157166" y="6077717"/>
            <a:ext cx="902539" cy="52425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ea typeface="Calibri" panose="020F0502020204030204" pitchFamily="34" charset="0"/>
                <a:cs typeface="Times New Roman" panose="02020603050405020304" pitchFamily="18" charset="0"/>
              </a:rPr>
              <a:t>Q&amp;A</a:t>
            </a:r>
            <a:endParaRPr lang="en-US" sz="1200" dirty="0">
              <a:effectLst/>
              <a:ea typeface="Calibri" panose="020F0502020204030204" pitchFamily="34" charset="0"/>
              <a:cs typeface="Times New Roman" panose="02020603050405020304" pitchFamily="18" charset="0"/>
            </a:endParaRPr>
          </a:p>
        </p:txBody>
      </p:sp>
      <p:pic>
        <p:nvPicPr>
          <p:cNvPr id="6" name="Picture 5" descr="Discussion icon">
            <a:extLst>
              <a:ext uri="{FF2B5EF4-FFF2-40B4-BE49-F238E27FC236}">
                <a16:creationId xmlns:a16="http://schemas.microsoft.com/office/drawing/2014/main" id="{BCDE3821-4C80-92E8-3FC9-593A02D1482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7507" y="6035042"/>
            <a:ext cx="556260" cy="609600"/>
          </a:xfrm>
          <a:prstGeom prst="rect">
            <a:avLst/>
          </a:prstGeom>
          <a:noFill/>
          <a:ln>
            <a:noFill/>
          </a:ln>
        </p:spPr>
      </p:pic>
      <p:sp>
        <p:nvSpPr>
          <p:cNvPr id="4" name="Content Placeholder 3">
            <a:extLst>
              <a:ext uri="{FF2B5EF4-FFF2-40B4-BE49-F238E27FC236}">
                <a16:creationId xmlns:a16="http://schemas.microsoft.com/office/drawing/2014/main" id="{0442692A-9C86-59AD-A036-5FFBFD911D75}"/>
              </a:ext>
            </a:extLst>
          </p:cNvPr>
          <p:cNvSpPr txBox="1">
            <a:spLocks/>
          </p:cNvSpPr>
          <p:nvPr/>
        </p:nvSpPr>
        <p:spPr>
          <a:xfrm>
            <a:off x="592214" y="1722054"/>
            <a:ext cx="11396586" cy="4073231"/>
          </a:xfrm>
          <a:prstGeom prst="rect">
            <a:avLst/>
          </a:prstGeom>
          <a:noFill/>
          <a:ln w="6350" cap="flat" cmpd="sng" algn="ctr">
            <a:noFill/>
            <a:prstDash val="solid"/>
            <a:miter lim="800000"/>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i="0" kern="1200">
                <a:solidFill>
                  <a:srgbClr val="10325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marR="0" indent="0">
              <a:lnSpc>
                <a:spcPct val="107000"/>
              </a:lnSpc>
              <a:spcBef>
                <a:spcPts val="0"/>
              </a:spcBef>
              <a:spcAft>
                <a:spcPts val="0"/>
              </a:spcAft>
              <a:buNone/>
            </a:pPr>
            <a:r>
              <a:rPr lang="en-US" sz="2700" dirty="0">
                <a:effectLst/>
                <a:latin typeface="Calibri" panose="020F0502020204030204" pitchFamily="34" charset="0"/>
                <a:ea typeface="Calibri" panose="020F0502020204030204" pitchFamily="34" charset="0"/>
                <a:cs typeface="Times New Roman" panose="02020603050405020304" pitchFamily="18" charset="0"/>
              </a:rPr>
              <a:t>Officer gets a call to a family home in which the mother reports her adolescent son is out of control. He is throwing things around and yelling, cursing, and threatening to harm her and others. He stated that he has had enough with this world.</a:t>
            </a:r>
          </a:p>
          <a:p>
            <a:pPr marL="0" marR="0" indent="0">
              <a:lnSpc>
                <a:spcPct val="107000"/>
              </a:lnSpc>
              <a:spcBef>
                <a:spcPts val="0"/>
              </a:spcBef>
              <a:spcAft>
                <a:spcPts val="0"/>
              </a:spcAft>
              <a:buNone/>
            </a:pP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700" dirty="0">
                <a:effectLst/>
                <a:latin typeface="Calibri" panose="020F0502020204030204" pitchFamily="34" charset="0"/>
                <a:ea typeface="Calibri" panose="020F0502020204030204" pitchFamily="34" charset="0"/>
                <a:cs typeface="Times New Roman" panose="02020603050405020304" pitchFamily="18" charset="0"/>
              </a:rPr>
              <a:t>When the officer arrives, they are met by the mother who is outside the house.</a:t>
            </a:r>
          </a:p>
          <a:p>
            <a:pPr marL="0" marR="0" indent="0">
              <a:lnSpc>
                <a:spcPct val="107000"/>
              </a:lnSpc>
              <a:spcBef>
                <a:spcPts val="0"/>
              </a:spcBef>
              <a:spcAft>
                <a:spcPts val="0"/>
              </a:spcAft>
              <a:buNone/>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2700" dirty="0">
                <a:effectLst/>
                <a:latin typeface="Calibri" panose="020F0502020204030204" pitchFamily="34" charset="0"/>
                <a:ea typeface="Calibri" panose="020F0502020204030204" pitchFamily="34" charset="0"/>
                <a:cs typeface="Times New Roman" panose="02020603050405020304" pitchFamily="18" charset="0"/>
              </a:rPr>
              <a:t>When the officer encounters the adolescent, he is pacing, breathing hard, cursing, kicking things around the living room, and saying things aren’t worth it anymore, he can never do anything right, and it’s everyone else’s fault. </a:t>
            </a:r>
            <a:endParaRPr lang="en-US" sz="27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2">
            <a:extLst>
              <a:ext uri="{FF2B5EF4-FFF2-40B4-BE49-F238E27FC236}">
                <a16:creationId xmlns:a16="http://schemas.microsoft.com/office/drawing/2014/main" id="{ABB8942D-B65E-32DC-256A-90F8C65A3482}"/>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646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8770133-8B50-706C-F9CE-78BC6668C8A5}"/>
              </a:ext>
            </a:extLst>
          </p:cNvPr>
          <p:cNvSpPr>
            <a:spLocks noGrp="1"/>
          </p:cNvSpPr>
          <p:nvPr>
            <p:ph type="ctrTitle"/>
          </p:nvPr>
        </p:nvSpPr>
        <p:spPr/>
        <p:txBody>
          <a:bodyPr/>
          <a:lstStyle/>
          <a:p>
            <a:r>
              <a:rPr kumimoji="0" lang="en-US" sz="4800" b="1" i="0" u="none" strike="noStrike" kern="1200" cap="none" spc="0" normalizeH="0" baseline="0" noProof="0" dirty="0">
                <a:ln>
                  <a:noFill/>
                </a:ln>
                <a:solidFill>
                  <a:srgbClr val="103255"/>
                </a:solidFill>
                <a:effectLst/>
                <a:uLnTx/>
                <a:uFillTx/>
                <a:latin typeface="Calibri" panose="020F0502020204030204"/>
                <a:ea typeface="+mj-ea"/>
                <a:cs typeface="+mj-cs"/>
              </a:rPr>
              <a:t>Module Wrap-Up </a:t>
            </a:r>
            <a:endParaRPr lang="en-US" dirty="0"/>
          </a:p>
        </p:txBody>
      </p:sp>
      <p:sp>
        <p:nvSpPr>
          <p:cNvPr id="14" name="Content Placeholder 13">
            <a:extLst>
              <a:ext uri="{FF2B5EF4-FFF2-40B4-BE49-F238E27FC236}">
                <a16:creationId xmlns:a16="http://schemas.microsoft.com/office/drawing/2014/main" id="{922439C4-987F-5169-6F7D-8415441F6983}"/>
              </a:ext>
            </a:extLst>
          </p:cNvPr>
          <p:cNvSpPr>
            <a:spLocks noGrp="1"/>
          </p:cNvSpPr>
          <p:nvPr>
            <p:ph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uLnTx/>
                <a:uFillTx/>
                <a:latin typeface="Calibri" panose="020F0502020204030204"/>
                <a:ea typeface="+mn-ea"/>
                <a:cs typeface="+mn-cs"/>
              </a:rPr>
              <a:t>Questions</a:t>
            </a:r>
            <a:r>
              <a:rPr kumimoji="0" lang="en-US" sz="5400" b="1" i="0" u="none" strike="noStrike" kern="1200" cap="none" spc="0" normalizeH="0" baseline="0" noProof="0" dirty="0">
                <a:ln>
                  <a:noFill/>
                </a:ln>
                <a:solidFill>
                  <a:prstClr val="white"/>
                </a:solidFill>
                <a:effectLst/>
                <a:uLnTx/>
                <a:uFillTx/>
                <a:latin typeface="Calibri" panose="020F0502020204030204"/>
                <a:ea typeface="+mn-ea"/>
                <a:cs typeface="+mn-cs"/>
              </a:rPr>
              <a:t>?</a:t>
            </a:r>
            <a:endParaRPr kumimoji="0" lang="en-US" sz="54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6" name="Picture 5" descr="The Academic Training To Inform Police Responses logo">
            <a:extLst>
              <a:ext uri="{FF2B5EF4-FFF2-40B4-BE49-F238E27FC236}">
                <a16:creationId xmlns:a16="http://schemas.microsoft.com/office/drawing/2014/main" id="{C5448E32-81EE-730E-C1A4-7B228BCC6A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969" y="2193264"/>
            <a:ext cx="1829327" cy="1827802"/>
          </a:xfrm>
          <a:prstGeom prst="rect">
            <a:avLst/>
          </a:prstGeom>
        </p:spPr>
      </p:pic>
      <p:pic>
        <p:nvPicPr>
          <p:cNvPr id="7" name="Picture 6" descr="3D icon person with a question mark over their head">
            <a:extLst>
              <a:ext uri="{FF2B5EF4-FFF2-40B4-BE49-F238E27FC236}">
                <a16:creationId xmlns:a16="http://schemas.microsoft.com/office/drawing/2014/main" id="{AB55D1E5-6D2D-1E81-D63D-BB8185CE12B2}"/>
              </a:ext>
            </a:extLst>
          </p:cNvPr>
          <p:cNvPicPr>
            <a:picLocks noChangeAspect="1"/>
          </p:cNvPicPr>
          <p:nvPr/>
        </p:nvPicPr>
        <p:blipFill rotWithShape="1">
          <a:blip r:embed="rId3">
            <a:extLst>
              <a:ext uri="{28A0092B-C50C-407E-A947-70E740481C1C}">
                <a14:useLocalDpi xmlns:a14="http://schemas.microsoft.com/office/drawing/2010/main" val="0"/>
              </a:ext>
            </a:extLst>
          </a:blip>
          <a:srcRect l="31632" r="27674"/>
          <a:stretch/>
        </p:blipFill>
        <p:spPr>
          <a:xfrm>
            <a:off x="9118600" y="604364"/>
            <a:ext cx="1829327" cy="4495385"/>
          </a:xfrm>
          <a:prstGeom prst="rect">
            <a:avLst/>
          </a:prstGeom>
        </p:spPr>
      </p:pic>
      <p:sp>
        <p:nvSpPr>
          <p:cNvPr id="15" name="Content Placeholder 14">
            <a:extLst>
              <a:ext uri="{FF2B5EF4-FFF2-40B4-BE49-F238E27FC236}">
                <a16:creationId xmlns:a16="http://schemas.microsoft.com/office/drawing/2014/main" id="{F416CDDA-09F6-39C1-D957-30D4EA7FB0B3}"/>
              </a:ext>
            </a:extLst>
          </p:cNvPr>
          <p:cNvSpPr>
            <a:spLocks noGrp="1"/>
          </p:cNvSpPr>
          <p:nvPr>
            <p:ph sz="quarter" idx="11"/>
          </p:nvPr>
        </p:nvSpPr>
        <p:spPr>
          <a:xfrm>
            <a:off x="1458668" y="5257515"/>
            <a:ext cx="8794603" cy="147732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103255"/>
                </a:solidFill>
                <a:effectLst/>
                <a:uLnTx/>
                <a:uFillTx/>
                <a:latin typeface="Calibri" panose="020F0502020204030204"/>
                <a:ea typeface="+mn-ea"/>
                <a:cs typeface="+mn-cs"/>
              </a:rPr>
              <a:t>This curriculum was created through support by Grant No. 2020-NT-BX-K001 awarded by the Bureau of Justice Assistance. The Bureau of Justice Assistance is a component of the Department of Justice’s Office of Justice Programs, which also includes the Bureau of Justice Statistics, the National Institute of Justice, the Office of Juvenile Justice and Delinquency Prevention, the Office for Victims of Crime, and the SMART Office. Points of view or opinions in this document are those of the authors and do not necessarily reflect the official positions or policies of the U.S. Department of Justice.</a:t>
            </a:r>
          </a:p>
        </p:txBody>
      </p:sp>
      <p:pic>
        <p:nvPicPr>
          <p:cNvPr id="3" name="Picture 2" descr="The Bureau of Justice Assistance, U.S. Department of Justice logo">
            <a:extLst>
              <a:ext uri="{FF2B5EF4-FFF2-40B4-BE49-F238E27FC236}">
                <a16:creationId xmlns:a16="http://schemas.microsoft.com/office/drawing/2014/main" id="{C8AC8E4A-13DE-E1D7-CE10-4B87FABF27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640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E51417-58B7-40C9-8E7F-66994C633656}"/>
              </a:ext>
            </a:extLst>
          </p:cNvPr>
          <p:cNvSpPr>
            <a:spLocks noGrp="1"/>
          </p:cNvSpPr>
          <p:nvPr>
            <p:ph type="title"/>
          </p:nvPr>
        </p:nvSpPr>
        <p:spPr/>
        <p:txBody>
          <a:bodyPr>
            <a:noAutofit/>
          </a:bodyPr>
          <a:lstStyle/>
          <a:p>
            <a:r>
              <a:rPr lang="en-US" b="1" dirty="0">
                <a:solidFill>
                  <a:srgbClr val="FFFFFF"/>
                </a:solidFill>
                <a:latin typeface="+mn-lt"/>
                <a:cs typeface="Segoe UI" panose="020B0502040204020203" pitchFamily="34" charset="0"/>
              </a:rPr>
              <a:t>Module Overview</a:t>
            </a:r>
          </a:p>
        </p:txBody>
      </p:sp>
      <p:pic>
        <p:nvPicPr>
          <p:cNvPr id="16" name="Graphic 15" descr="Checklist">
            <a:extLst>
              <a:ext uri="{FF2B5EF4-FFF2-40B4-BE49-F238E27FC236}">
                <a16:creationId xmlns:a16="http://schemas.microsoft.com/office/drawing/2014/main" id="{E57F235A-4245-4EFE-BAD3-B6C8518870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7165" y="1590674"/>
            <a:ext cx="4124325" cy="4124325"/>
          </a:xfrm>
          <a:prstGeom prst="rect">
            <a:avLst/>
          </a:prstGeom>
        </p:spPr>
      </p:pic>
      <p:sp>
        <p:nvSpPr>
          <p:cNvPr id="15" name="Rectangle 14">
            <a:extLst>
              <a:ext uri="{FF2B5EF4-FFF2-40B4-BE49-F238E27FC236}">
                <a16:creationId xmlns:a16="http://schemas.microsoft.com/office/drawing/2014/main" id="{2BBBDDFF-B9D8-48CE-B1AE-C10E59D880AD}"/>
              </a:ext>
            </a:extLst>
          </p:cNvPr>
          <p:cNvSpPr/>
          <p:nvPr/>
        </p:nvSpPr>
        <p:spPr>
          <a:xfrm>
            <a:off x="4505149" y="2067786"/>
            <a:ext cx="7529686" cy="3170099"/>
          </a:xfrm>
          <a:prstGeom prst="rect">
            <a:avLst/>
          </a:prstGeom>
        </p:spPr>
        <p:txBody>
          <a:bodyPr wrap="square">
            <a:spAutoFit/>
          </a:bodyPr>
          <a:lstStyle/>
          <a:p>
            <a:pPr marL="457200" indent="-457200">
              <a:spcAft>
                <a:spcPts val="1200"/>
              </a:spcAft>
              <a:buFont typeface="Arial" panose="020B0604020202020204" pitchFamily="34" charset="0"/>
              <a:buChar char="•"/>
            </a:pPr>
            <a:r>
              <a:rPr lang="en-US" sz="3600" dirty="0">
                <a:solidFill>
                  <a:srgbClr val="103255"/>
                </a:solidFill>
              </a:rPr>
              <a:t>Mental Illnesses in Children and Adolescents</a:t>
            </a:r>
          </a:p>
          <a:p>
            <a:pPr marL="457200" indent="-457200">
              <a:spcAft>
                <a:spcPts val="1200"/>
              </a:spcAft>
              <a:buFont typeface="Arial" panose="020B0604020202020204" pitchFamily="34" charset="0"/>
              <a:buChar char="•"/>
            </a:pPr>
            <a:r>
              <a:rPr lang="en-US" sz="3600" dirty="0">
                <a:solidFill>
                  <a:srgbClr val="103255"/>
                </a:solidFill>
              </a:rPr>
              <a:t>Disruptive, Impulse-Control, and Conduct Disorders</a:t>
            </a:r>
          </a:p>
          <a:p>
            <a:pPr marL="457200" indent="-457200">
              <a:spcAft>
                <a:spcPts val="600"/>
              </a:spcAft>
              <a:buFont typeface="Arial" panose="020B0604020202020204" pitchFamily="34" charset="0"/>
              <a:buChar char="•"/>
            </a:pPr>
            <a:r>
              <a:rPr lang="en-US" sz="3600" dirty="0">
                <a:solidFill>
                  <a:srgbClr val="103255"/>
                </a:solidFill>
              </a:rPr>
              <a:t>Tips for Responding</a:t>
            </a:r>
          </a:p>
        </p:txBody>
      </p:sp>
      <p:grpSp>
        <p:nvGrpSpPr>
          <p:cNvPr id="14" name="Group 13">
            <a:extLst>
              <a:ext uri="{FF2B5EF4-FFF2-40B4-BE49-F238E27FC236}">
                <a16:creationId xmlns:a16="http://schemas.microsoft.com/office/drawing/2014/main" id="{FE942B61-9310-4DB1-A564-824997C5057B}"/>
              </a:ext>
              <a:ext uri="{C183D7F6-B498-43B3-948B-1728B52AA6E4}">
                <adec:decorative xmlns:adec="http://schemas.microsoft.com/office/drawing/2017/decorative" val="1"/>
              </a:ext>
            </a:extLst>
          </p:cNvPr>
          <p:cNvGrpSpPr/>
          <p:nvPr/>
        </p:nvGrpSpPr>
        <p:grpSpPr>
          <a:xfrm>
            <a:off x="4289290" y="850837"/>
            <a:ext cx="141307" cy="5229455"/>
            <a:chOff x="4289290" y="850837"/>
            <a:chExt cx="141307" cy="5229455"/>
          </a:xfrm>
        </p:grpSpPr>
        <p:cxnSp>
          <p:nvCxnSpPr>
            <p:cNvPr id="8" name="Straight Connector 7">
              <a:extLst>
                <a:ext uri="{FF2B5EF4-FFF2-40B4-BE49-F238E27FC236}">
                  <a16:creationId xmlns:a16="http://schemas.microsoft.com/office/drawing/2014/main" id="{4A3E6069-ABFC-4DE3-A555-6D5FA6E8B749}"/>
                </a:ext>
              </a:extLst>
            </p:cNvPr>
            <p:cNvCxnSpPr/>
            <p:nvPr/>
          </p:nvCxnSpPr>
          <p:spPr>
            <a:xfrm rot="5400000">
              <a:off x="1785294" y="3421587"/>
              <a:ext cx="5141499" cy="0"/>
            </a:xfrm>
            <a:prstGeom prst="line">
              <a:avLst/>
            </a:prstGeom>
            <a:solidFill>
              <a:srgbClr val="103255"/>
            </a:solidFill>
            <a:ln w="28575">
              <a:solidFill>
                <a:srgbClr val="103255"/>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C38C530-B0DF-4340-A9BF-2901636FAB18}"/>
                </a:ext>
              </a:extLst>
            </p:cNvPr>
            <p:cNvSpPr/>
            <p:nvPr/>
          </p:nvSpPr>
          <p:spPr>
            <a:xfrm rot="5400000">
              <a:off x="4292160" y="5941855"/>
              <a:ext cx="135567" cy="141307"/>
            </a:xfrm>
            <a:prstGeom prst="rect">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2">
            <a:extLst>
              <a:ext uri="{FF2B5EF4-FFF2-40B4-BE49-F238E27FC236}">
                <a16:creationId xmlns:a16="http://schemas.microsoft.com/office/drawing/2014/main" id="{58504535-9652-D069-8F4D-895F0C910FEF}"/>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7397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01D55B-D29C-B1EC-63C4-4F441DE20EEA}"/>
              </a:ext>
            </a:extLst>
          </p:cNvPr>
          <p:cNvSpPr>
            <a:spLocks noGrp="1"/>
          </p:cNvSpPr>
          <p:nvPr>
            <p:ph type="title"/>
          </p:nvPr>
        </p:nvSpPr>
        <p:spPr/>
        <p:txBody>
          <a:bodyPr/>
          <a:lstStyle/>
          <a:p>
            <a:r>
              <a:rPr lang="en-US" b="1" dirty="0">
                <a:solidFill>
                  <a:schemeClr val="bg1"/>
                </a:solidFill>
                <a:latin typeface="+mn-lt"/>
              </a:rPr>
              <a:t>Mental Illnesses in Children and Adolescents</a:t>
            </a:r>
          </a:p>
        </p:txBody>
      </p:sp>
      <p:sp>
        <p:nvSpPr>
          <p:cNvPr id="5" name="Content Placeholder 4">
            <a:extLst>
              <a:ext uri="{FF2B5EF4-FFF2-40B4-BE49-F238E27FC236}">
                <a16:creationId xmlns:a16="http://schemas.microsoft.com/office/drawing/2014/main" id="{84ABF113-24DD-53EA-CCBA-CEBE2EC34FC9}"/>
              </a:ext>
            </a:extLst>
          </p:cNvPr>
          <p:cNvSpPr>
            <a:spLocks noGrp="1"/>
          </p:cNvSpPr>
          <p:nvPr>
            <p:ph idx="1"/>
          </p:nvPr>
        </p:nvSpPr>
        <p:spPr>
          <a:xfrm>
            <a:off x="592214" y="1687898"/>
            <a:ext cx="11155838" cy="3734406"/>
          </a:xfrm>
        </p:spPr>
        <p:txBody>
          <a:bodyPr>
            <a:normAutofit/>
          </a:bodyPr>
          <a:lstStyle/>
          <a:p>
            <a:r>
              <a:rPr lang="en-US" sz="3200" b="1" dirty="0">
                <a:solidFill>
                  <a:srgbClr val="306E36"/>
                </a:solidFill>
              </a:rPr>
              <a:t>Mental illnesses </a:t>
            </a:r>
            <a:r>
              <a:rPr lang="en-US" sz="3200" dirty="0"/>
              <a:t>in children can be described as serious changes in how they typically </a:t>
            </a:r>
            <a:r>
              <a:rPr lang="en-US" sz="3200" b="1" dirty="0"/>
              <a:t>learn</a:t>
            </a:r>
            <a:r>
              <a:rPr lang="en-US" sz="3200" dirty="0"/>
              <a:t>, </a:t>
            </a:r>
            <a:r>
              <a:rPr lang="en-US" sz="3200" b="1" dirty="0"/>
              <a:t>behave,</a:t>
            </a:r>
            <a:r>
              <a:rPr lang="en-US" sz="3200" dirty="0"/>
              <a:t> and </a:t>
            </a:r>
            <a:r>
              <a:rPr lang="en-US" sz="3200" b="1" dirty="0"/>
              <a:t>manage their emotions</a:t>
            </a:r>
            <a:r>
              <a:rPr lang="en-US" sz="3200" dirty="0"/>
              <a:t>, leading to </a:t>
            </a:r>
            <a:r>
              <a:rPr lang="en-US" sz="3200" b="1" dirty="0"/>
              <a:t>distress</a:t>
            </a:r>
            <a:r>
              <a:rPr lang="en-US" sz="3200" dirty="0"/>
              <a:t> and </a:t>
            </a:r>
            <a:r>
              <a:rPr lang="en-US" sz="3200" b="1" dirty="0"/>
              <a:t>problems with their functioning </a:t>
            </a:r>
            <a:r>
              <a:rPr lang="en-US" sz="3200" dirty="0"/>
              <a:t>at school and home. </a:t>
            </a:r>
          </a:p>
          <a:p>
            <a:r>
              <a:rPr lang="en-US" sz="3200" dirty="0"/>
              <a:t>Children and adolescents can develop the same mental illnesses as adults, but some of the signs and symptoms may be different. </a:t>
            </a:r>
          </a:p>
        </p:txBody>
      </p:sp>
      <p:sp>
        <p:nvSpPr>
          <p:cNvPr id="6" name="TextBox 5">
            <a:extLst>
              <a:ext uri="{FF2B5EF4-FFF2-40B4-BE49-F238E27FC236}">
                <a16:creationId xmlns:a16="http://schemas.microsoft.com/office/drawing/2014/main" id="{51FE739C-38CB-7DBF-61FC-3335D9969400}"/>
              </a:ext>
              <a:ext uri="{C183D7F6-B498-43B3-948B-1728B52AA6E4}">
                <adec:decorative xmlns:adec="http://schemas.microsoft.com/office/drawing/2017/decorative" val="1"/>
              </a:ext>
            </a:extLst>
          </p:cNvPr>
          <p:cNvSpPr txBox="1"/>
          <p:nvPr/>
        </p:nvSpPr>
        <p:spPr>
          <a:xfrm>
            <a:off x="2293495" y="4646362"/>
            <a:ext cx="7689954" cy="1661993"/>
          </a:xfrm>
          <a:prstGeom prst="rect">
            <a:avLst/>
          </a:prstGeom>
          <a:solidFill>
            <a:srgbClr val="306E36"/>
          </a:solidFill>
        </p:spPr>
        <p:txBody>
          <a:bodyPr wrap="square" rtlCol="0">
            <a:spAutoFit/>
          </a:bodyPr>
          <a:lstStyle/>
          <a:p>
            <a:pPr algn="ctr"/>
            <a:endParaRPr lang="en-US" b="1" dirty="0">
              <a:solidFill>
                <a:schemeClr val="bg1"/>
              </a:solidFill>
            </a:endParaRPr>
          </a:p>
          <a:p>
            <a:pPr algn="ctr"/>
            <a:r>
              <a:rPr lang="en-US" sz="3300" i="1" dirty="0">
                <a:solidFill>
                  <a:schemeClr val="bg1"/>
                </a:solidFill>
              </a:rPr>
              <a:t> About </a:t>
            </a:r>
            <a:r>
              <a:rPr lang="en-US" sz="3300" b="1" i="1" dirty="0">
                <a:solidFill>
                  <a:schemeClr val="bg1"/>
                </a:solidFill>
              </a:rPr>
              <a:t>50% </a:t>
            </a:r>
            <a:r>
              <a:rPr lang="en-US" sz="3300" i="1" dirty="0">
                <a:solidFill>
                  <a:schemeClr val="bg1"/>
                </a:solidFill>
              </a:rPr>
              <a:t>of adult mental health conditions begin before age 18</a:t>
            </a:r>
          </a:p>
          <a:p>
            <a:pPr algn="ctr"/>
            <a:endParaRPr lang="en-US" dirty="0">
              <a:solidFill>
                <a:schemeClr val="bg1"/>
              </a:solidFill>
            </a:endParaRPr>
          </a:p>
        </p:txBody>
      </p:sp>
      <p:pic>
        <p:nvPicPr>
          <p:cNvPr id="7" name="Picture 6">
            <a:extLst>
              <a:ext uri="{FF2B5EF4-FFF2-40B4-BE49-F238E27FC236}">
                <a16:creationId xmlns:a16="http://schemas.microsoft.com/office/drawing/2014/main" id="{FE07DDE2-3646-E00C-47A7-856F9757E1D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878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CBE2A82-EFE7-892E-2874-E0BD4CD82328}"/>
              </a:ext>
            </a:extLst>
          </p:cNvPr>
          <p:cNvSpPr>
            <a:spLocks noGrp="1"/>
          </p:cNvSpPr>
          <p:nvPr>
            <p:ph type="title"/>
          </p:nvPr>
        </p:nvSpPr>
        <p:spPr>
          <a:xfrm>
            <a:off x="592214" y="365125"/>
            <a:ext cx="10265325" cy="611419"/>
          </a:xfrm>
        </p:spPr>
        <p:txBody>
          <a:bodyPr/>
          <a:lstStyle/>
          <a:p>
            <a:r>
              <a:rPr lang="en-US" b="1" dirty="0">
                <a:solidFill>
                  <a:schemeClr val="bg1"/>
                </a:solidFill>
                <a:latin typeface="+mn-lt"/>
              </a:rPr>
              <a:t>Most Common Mental Illnesses in Children and Adolescents </a:t>
            </a:r>
          </a:p>
        </p:txBody>
      </p:sp>
      <p:sp>
        <p:nvSpPr>
          <p:cNvPr id="14" name="TextBox 13">
            <a:extLst>
              <a:ext uri="{FF2B5EF4-FFF2-40B4-BE49-F238E27FC236}">
                <a16:creationId xmlns:a16="http://schemas.microsoft.com/office/drawing/2014/main" id="{AE65EE6B-5337-0D8A-865D-1A10D0731BB2}"/>
              </a:ext>
            </a:extLst>
          </p:cNvPr>
          <p:cNvSpPr txBox="1"/>
          <p:nvPr/>
        </p:nvSpPr>
        <p:spPr>
          <a:xfrm>
            <a:off x="592214" y="1397913"/>
            <a:ext cx="8906932" cy="523220"/>
          </a:xfrm>
          <a:prstGeom prst="rect">
            <a:avLst/>
          </a:prstGeom>
          <a:noFill/>
        </p:spPr>
        <p:txBody>
          <a:bodyPr wrap="square" rtlCol="0">
            <a:spAutoFit/>
          </a:bodyPr>
          <a:lstStyle/>
          <a:p>
            <a:r>
              <a:rPr lang="en-US" sz="2800" b="1" dirty="0">
                <a:solidFill>
                  <a:srgbClr val="800000"/>
                </a:solidFill>
              </a:rPr>
              <a:t>Attention-Deficit/Hyperactivity Disorder (ADHD)</a:t>
            </a:r>
          </a:p>
        </p:txBody>
      </p:sp>
      <p:graphicFrame>
        <p:nvGraphicFramePr>
          <p:cNvPr id="4" name="Table 3">
            <a:extLst>
              <a:ext uri="{FF2B5EF4-FFF2-40B4-BE49-F238E27FC236}">
                <a16:creationId xmlns:a16="http://schemas.microsoft.com/office/drawing/2014/main" id="{83DA1572-F544-3A3F-43BF-8A9D5E1D3591}"/>
              </a:ext>
            </a:extLst>
          </p:cNvPr>
          <p:cNvGraphicFramePr>
            <a:graphicFrameLocks noGrp="1"/>
          </p:cNvGraphicFramePr>
          <p:nvPr>
            <p:extLst>
              <p:ext uri="{D42A27DB-BD31-4B8C-83A1-F6EECF244321}">
                <p14:modId xmlns:p14="http://schemas.microsoft.com/office/powerpoint/2010/main" val="3738947654"/>
              </p:ext>
            </p:extLst>
          </p:nvPr>
        </p:nvGraphicFramePr>
        <p:xfrm>
          <a:off x="699092" y="1862108"/>
          <a:ext cx="8127999" cy="39624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4553123"/>
                    </a:ext>
                  </a:extLst>
                </a:gridCol>
                <a:gridCol w="2709333">
                  <a:extLst>
                    <a:ext uri="{9D8B030D-6E8A-4147-A177-3AD203B41FA5}">
                      <a16:colId xmlns:a16="http://schemas.microsoft.com/office/drawing/2014/main" val="738009265"/>
                    </a:ext>
                  </a:extLst>
                </a:gridCol>
                <a:gridCol w="2709333">
                  <a:extLst>
                    <a:ext uri="{9D8B030D-6E8A-4147-A177-3AD203B41FA5}">
                      <a16:colId xmlns:a16="http://schemas.microsoft.com/office/drawing/2014/main" val="4150552043"/>
                    </a:ext>
                  </a:extLst>
                </a:gridCol>
              </a:tblGrid>
              <a:tr h="370840">
                <a:tc>
                  <a:txBody>
                    <a:bodyPr/>
                    <a:lstStyle/>
                    <a:p>
                      <a:pPr marL="457200" indent="-457200">
                        <a:buFont typeface="Arial" panose="020B0604020202020204" pitchFamily="34" charset="0"/>
                        <a:buChar char="•"/>
                      </a:pPr>
                      <a:r>
                        <a:rPr lang="en-US" sz="2000" b="0" dirty="0">
                          <a:solidFill>
                            <a:srgbClr val="103255"/>
                          </a:solidFill>
                        </a:rPr>
                        <a:t>Inattention</a:t>
                      </a:r>
                    </a:p>
                  </a:txBody>
                  <a:tcPr>
                    <a:noFill/>
                  </a:tcPr>
                </a:tc>
                <a:tc>
                  <a:txBody>
                    <a:bodyPr/>
                    <a:lstStyle/>
                    <a:p>
                      <a:pPr marL="457200" indent="-457200">
                        <a:buFont typeface="Arial" panose="020B0604020202020204" pitchFamily="34" charset="0"/>
                        <a:buChar char="•"/>
                      </a:pPr>
                      <a:r>
                        <a:rPr lang="en-US" sz="2000" b="0" dirty="0">
                          <a:solidFill>
                            <a:srgbClr val="103255"/>
                          </a:solidFill>
                        </a:rPr>
                        <a:t>Hyperactivity</a:t>
                      </a:r>
                    </a:p>
                  </a:txBody>
                  <a:tcPr>
                    <a:noFill/>
                  </a:tcPr>
                </a:tc>
                <a:tc>
                  <a:txBody>
                    <a:bodyPr/>
                    <a:lstStyle/>
                    <a:p>
                      <a:pPr marL="457200" indent="-457200">
                        <a:buFont typeface="Arial" panose="020B0604020202020204" pitchFamily="34" charset="0"/>
                        <a:buChar char="•"/>
                      </a:pPr>
                      <a:r>
                        <a:rPr lang="en-US" sz="2000" b="0" dirty="0">
                          <a:solidFill>
                            <a:srgbClr val="103255"/>
                          </a:solidFill>
                        </a:rPr>
                        <a:t>Impulsivity</a:t>
                      </a:r>
                    </a:p>
                  </a:txBody>
                  <a:tcPr>
                    <a:noFill/>
                  </a:tcPr>
                </a:tc>
                <a:extLst>
                  <a:ext uri="{0D108BD9-81ED-4DB2-BD59-A6C34878D82A}">
                    <a16:rowId xmlns:a16="http://schemas.microsoft.com/office/drawing/2014/main" val="4269639122"/>
                  </a:ext>
                </a:extLst>
              </a:tr>
            </a:tbl>
          </a:graphicData>
        </a:graphic>
      </p:graphicFrame>
      <p:sp>
        <p:nvSpPr>
          <p:cNvPr id="15" name="TextBox 14">
            <a:extLst>
              <a:ext uri="{FF2B5EF4-FFF2-40B4-BE49-F238E27FC236}">
                <a16:creationId xmlns:a16="http://schemas.microsoft.com/office/drawing/2014/main" id="{8687FB9E-832B-66BF-91FA-7B6393594271}"/>
              </a:ext>
            </a:extLst>
          </p:cNvPr>
          <p:cNvSpPr txBox="1"/>
          <p:nvPr/>
        </p:nvSpPr>
        <p:spPr>
          <a:xfrm>
            <a:off x="592214" y="2331016"/>
            <a:ext cx="8906932" cy="523220"/>
          </a:xfrm>
          <a:prstGeom prst="rect">
            <a:avLst/>
          </a:prstGeom>
          <a:noFill/>
        </p:spPr>
        <p:txBody>
          <a:bodyPr wrap="square" rtlCol="0">
            <a:spAutoFit/>
          </a:bodyPr>
          <a:lstStyle/>
          <a:p>
            <a:r>
              <a:rPr lang="en-US" sz="2800" b="1" dirty="0">
                <a:solidFill>
                  <a:srgbClr val="103255"/>
                </a:solidFill>
              </a:rPr>
              <a:t>Anxiety</a:t>
            </a:r>
          </a:p>
        </p:txBody>
      </p:sp>
      <p:graphicFrame>
        <p:nvGraphicFramePr>
          <p:cNvPr id="7" name="Table 6">
            <a:extLst>
              <a:ext uri="{FF2B5EF4-FFF2-40B4-BE49-F238E27FC236}">
                <a16:creationId xmlns:a16="http://schemas.microsoft.com/office/drawing/2014/main" id="{9A32A858-DC54-B083-3139-F01FB86061DE}"/>
              </a:ext>
            </a:extLst>
          </p:cNvPr>
          <p:cNvGraphicFramePr>
            <a:graphicFrameLocks noGrp="1"/>
          </p:cNvGraphicFramePr>
          <p:nvPr>
            <p:extLst>
              <p:ext uri="{D42A27DB-BD31-4B8C-83A1-F6EECF244321}">
                <p14:modId xmlns:p14="http://schemas.microsoft.com/office/powerpoint/2010/main" val="1705591147"/>
              </p:ext>
            </p:extLst>
          </p:nvPr>
        </p:nvGraphicFramePr>
        <p:xfrm>
          <a:off x="699092" y="2781567"/>
          <a:ext cx="11575627" cy="792480"/>
        </p:xfrm>
        <a:graphic>
          <a:graphicData uri="http://schemas.openxmlformats.org/drawingml/2006/table">
            <a:tbl>
              <a:tblPr firstRow="1" bandRow="1">
                <a:tableStyleId>{5C22544A-7EE6-4342-B048-85BDC9FD1C3A}</a:tableStyleId>
              </a:tblPr>
              <a:tblGrid>
                <a:gridCol w="3568102">
                  <a:extLst>
                    <a:ext uri="{9D8B030D-6E8A-4147-A177-3AD203B41FA5}">
                      <a16:colId xmlns:a16="http://schemas.microsoft.com/office/drawing/2014/main" val="3700192043"/>
                    </a:ext>
                  </a:extLst>
                </a:gridCol>
                <a:gridCol w="2648373">
                  <a:extLst>
                    <a:ext uri="{9D8B030D-6E8A-4147-A177-3AD203B41FA5}">
                      <a16:colId xmlns:a16="http://schemas.microsoft.com/office/drawing/2014/main" val="666566807"/>
                    </a:ext>
                  </a:extLst>
                </a:gridCol>
                <a:gridCol w="2797387">
                  <a:extLst>
                    <a:ext uri="{9D8B030D-6E8A-4147-A177-3AD203B41FA5}">
                      <a16:colId xmlns:a16="http://schemas.microsoft.com/office/drawing/2014/main" val="2034568255"/>
                    </a:ext>
                  </a:extLst>
                </a:gridCol>
                <a:gridCol w="2561765">
                  <a:extLst>
                    <a:ext uri="{9D8B030D-6E8A-4147-A177-3AD203B41FA5}">
                      <a16:colId xmlns:a16="http://schemas.microsoft.com/office/drawing/2014/main" val="1675640761"/>
                    </a:ext>
                  </a:extLst>
                </a:gridCol>
              </a:tblGrid>
              <a:tr h="359689">
                <a:tc>
                  <a:txBody>
                    <a:bodyPr/>
                    <a:lstStyle/>
                    <a:p>
                      <a:pPr marL="285750" indent="-285750">
                        <a:buFont typeface="Arial" panose="020B0604020202020204" pitchFamily="34" charset="0"/>
                        <a:buChar char="•"/>
                      </a:pPr>
                      <a:r>
                        <a:rPr lang="en-US" sz="2000" b="0" dirty="0">
                          <a:solidFill>
                            <a:srgbClr val="103255"/>
                          </a:solidFill>
                        </a:rPr>
                        <a:t>Frequent fears or worries</a:t>
                      </a:r>
                    </a:p>
                  </a:txBody>
                  <a:tcPr>
                    <a:noFill/>
                  </a:tcPr>
                </a:tc>
                <a:tc>
                  <a:txBody>
                    <a:bodyPr/>
                    <a:lstStyle/>
                    <a:p>
                      <a:pPr marL="285750" indent="-285750">
                        <a:buFont typeface="Arial" panose="020B0604020202020204" pitchFamily="34" charset="0"/>
                        <a:buChar char="•"/>
                      </a:pPr>
                      <a:r>
                        <a:rPr lang="en-US" sz="2000" b="0" dirty="0">
                          <a:solidFill>
                            <a:srgbClr val="103255"/>
                          </a:solidFill>
                        </a:rPr>
                        <a:t>Trouble sleeping</a:t>
                      </a:r>
                    </a:p>
                  </a:txBody>
                  <a:tcPr>
                    <a:noFill/>
                  </a:tcPr>
                </a:tc>
                <a:tc>
                  <a:txBody>
                    <a:bodyPr/>
                    <a:lstStyle/>
                    <a:p>
                      <a:pPr marL="285750" indent="-285750">
                        <a:buFont typeface="Arial" panose="020B0604020202020204" pitchFamily="34" charset="0"/>
                        <a:buChar char="•"/>
                      </a:pPr>
                      <a:r>
                        <a:rPr lang="en-US" sz="2000" b="0" dirty="0">
                          <a:solidFill>
                            <a:srgbClr val="103255"/>
                          </a:solidFill>
                        </a:rPr>
                        <a:t>Physical symptoms</a:t>
                      </a:r>
                    </a:p>
                  </a:txBody>
                  <a:tcPr>
                    <a:noFill/>
                  </a:tcPr>
                </a:tc>
                <a:tc>
                  <a:txBody>
                    <a:bodyPr/>
                    <a:lstStyle/>
                    <a:p>
                      <a:pPr marL="285750" indent="-285750">
                        <a:buFont typeface="Arial" panose="020B0604020202020204" pitchFamily="34" charset="0"/>
                        <a:buChar char="•"/>
                      </a:pPr>
                      <a:r>
                        <a:rPr lang="en-US" sz="2000" b="0" dirty="0">
                          <a:solidFill>
                            <a:srgbClr val="103255"/>
                          </a:solidFill>
                        </a:rPr>
                        <a:t>Irritability</a:t>
                      </a:r>
                    </a:p>
                  </a:txBody>
                  <a:tcPr>
                    <a:noFill/>
                  </a:tcPr>
                </a:tc>
                <a:extLst>
                  <a:ext uri="{0D108BD9-81ED-4DB2-BD59-A6C34878D82A}">
                    <a16:rowId xmlns:a16="http://schemas.microsoft.com/office/drawing/2014/main" val="3471793393"/>
                  </a:ext>
                </a:extLst>
              </a:tr>
              <a:tr h="359689">
                <a:tc>
                  <a:txBody>
                    <a:bodyPr/>
                    <a:lstStyle/>
                    <a:p>
                      <a:pPr marL="285750" indent="-285750">
                        <a:buFont typeface="Arial" panose="020B0604020202020204" pitchFamily="34" charset="0"/>
                        <a:buChar char="•"/>
                      </a:pPr>
                      <a:r>
                        <a:rPr lang="en-US" sz="2000" b="0" dirty="0">
                          <a:solidFill>
                            <a:srgbClr val="103255"/>
                          </a:solidFill>
                        </a:rPr>
                        <a:t>Fatigue</a:t>
                      </a:r>
                    </a:p>
                  </a:txBody>
                  <a:tcPr>
                    <a:noFill/>
                  </a:tcPr>
                </a:tc>
                <a:tc>
                  <a:txBody>
                    <a:bodyPr/>
                    <a:lstStyle/>
                    <a:p>
                      <a:pPr marL="285750" indent="-285750">
                        <a:buFont typeface="Arial" panose="020B0604020202020204" pitchFamily="34" charset="0"/>
                        <a:buChar char="•"/>
                      </a:pPr>
                      <a:r>
                        <a:rPr lang="en-US" sz="2000" b="0" dirty="0">
                          <a:solidFill>
                            <a:srgbClr val="103255"/>
                          </a:solidFill>
                        </a:rPr>
                        <a:t>Low self-esteem</a:t>
                      </a:r>
                    </a:p>
                  </a:txBody>
                  <a:tcPr>
                    <a:noFill/>
                  </a:tcPr>
                </a:tc>
                <a:tc>
                  <a:txBody>
                    <a:bodyPr/>
                    <a:lstStyle/>
                    <a:p>
                      <a:pPr marL="285750" indent="-285750">
                        <a:buFont typeface="Arial" panose="020B0604020202020204" pitchFamily="34" charset="0"/>
                        <a:buChar char="•"/>
                      </a:pPr>
                      <a:r>
                        <a:rPr lang="en-US" sz="2000" b="0" dirty="0">
                          <a:solidFill>
                            <a:srgbClr val="103255"/>
                          </a:solidFill>
                        </a:rPr>
                        <a:t>Overly clingy</a:t>
                      </a:r>
                    </a:p>
                  </a:txBody>
                  <a:tcPr>
                    <a:noFill/>
                  </a:tcPr>
                </a:tc>
                <a:tc>
                  <a:txBody>
                    <a:bodyPr/>
                    <a:lstStyle/>
                    <a:p>
                      <a:pPr marL="285750" indent="-285750">
                        <a:buFont typeface="Arial" panose="020B0604020202020204" pitchFamily="34" charset="0"/>
                        <a:buChar char="•"/>
                      </a:pPr>
                      <a:endParaRPr lang="en-US" sz="2000" b="0" dirty="0">
                        <a:solidFill>
                          <a:srgbClr val="103255"/>
                        </a:solidFill>
                      </a:endParaRPr>
                    </a:p>
                  </a:txBody>
                  <a:tcPr>
                    <a:noFill/>
                  </a:tcPr>
                </a:tc>
                <a:extLst>
                  <a:ext uri="{0D108BD9-81ED-4DB2-BD59-A6C34878D82A}">
                    <a16:rowId xmlns:a16="http://schemas.microsoft.com/office/drawing/2014/main" val="3279420621"/>
                  </a:ext>
                </a:extLst>
              </a:tr>
            </a:tbl>
          </a:graphicData>
        </a:graphic>
      </p:graphicFrame>
      <p:sp>
        <p:nvSpPr>
          <p:cNvPr id="16" name="TextBox 15">
            <a:extLst>
              <a:ext uri="{FF2B5EF4-FFF2-40B4-BE49-F238E27FC236}">
                <a16:creationId xmlns:a16="http://schemas.microsoft.com/office/drawing/2014/main" id="{3B39FBF9-0CF1-C0E3-0D69-1DB80546A7E1}"/>
              </a:ext>
            </a:extLst>
          </p:cNvPr>
          <p:cNvSpPr txBox="1"/>
          <p:nvPr/>
        </p:nvSpPr>
        <p:spPr>
          <a:xfrm>
            <a:off x="592214" y="3628143"/>
            <a:ext cx="8906932" cy="523220"/>
          </a:xfrm>
          <a:prstGeom prst="rect">
            <a:avLst/>
          </a:prstGeom>
          <a:noFill/>
        </p:spPr>
        <p:txBody>
          <a:bodyPr wrap="square" rtlCol="0">
            <a:spAutoFit/>
          </a:bodyPr>
          <a:lstStyle/>
          <a:p>
            <a:r>
              <a:rPr lang="en-US" sz="2800" b="1" dirty="0">
                <a:solidFill>
                  <a:srgbClr val="103255"/>
                </a:solidFill>
              </a:rPr>
              <a:t>Depression</a:t>
            </a:r>
          </a:p>
        </p:txBody>
      </p:sp>
      <p:graphicFrame>
        <p:nvGraphicFramePr>
          <p:cNvPr id="13" name="Table 12">
            <a:extLst>
              <a:ext uri="{FF2B5EF4-FFF2-40B4-BE49-F238E27FC236}">
                <a16:creationId xmlns:a16="http://schemas.microsoft.com/office/drawing/2014/main" id="{A040F4F2-89D2-BF9E-DE64-0F6F63A4EF65}"/>
              </a:ext>
            </a:extLst>
          </p:cNvPr>
          <p:cNvGraphicFramePr>
            <a:graphicFrameLocks noGrp="1"/>
          </p:cNvGraphicFramePr>
          <p:nvPr>
            <p:extLst>
              <p:ext uri="{D42A27DB-BD31-4B8C-83A1-F6EECF244321}">
                <p14:modId xmlns:p14="http://schemas.microsoft.com/office/powerpoint/2010/main" val="2250740990"/>
              </p:ext>
            </p:extLst>
          </p:nvPr>
        </p:nvGraphicFramePr>
        <p:xfrm>
          <a:off x="699092" y="4092998"/>
          <a:ext cx="11575627" cy="792480"/>
        </p:xfrm>
        <a:graphic>
          <a:graphicData uri="http://schemas.openxmlformats.org/drawingml/2006/table">
            <a:tbl>
              <a:tblPr firstRow="1" bandRow="1">
                <a:tableStyleId>{5C22544A-7EE6-4342-B048-85BDC9FD1C3A}</a:tableStyleId>
              </a:tblPr>
              <a:tblGrid>
                <a:gridCol w="3568102">
                  <a:extLst>
                    <a:ext uri="{9D8B030D-6E8A-4147-A177-3AD203B41FA5}">
                      <a16:colId xmlns:a16="http://schemas.microsoft.com/office/drawing/2014/main" val="3700192043"/>
                    </a:ext>
                  </a:extLst>
                </a:gridCol>
                <a:gridCol w="2648373">
                  <a:extLst>
                    <a:ext uri="{9D8B030D-6E8A-4147-A177-3AD203B41FA5}">
                      <a16:colId xmlns:a16="http://schemas.microsoft.com/office/drawing/2014/main" val="666566807"/>
                    </a:ext>
                  </a:extLst>
                </a:gridCol>
                <a:gridCol w="2797387">
                  <a:extLst>
                    <a:ext uri="{9D8B030D-6E8A-4147-A177-3AD203B41FA5}">
                      <a16:colId xmlns:a16="http://schemas.microsoft.com/office/drawing/2014/main" val="2034568255"/>
                    </a:ext>
                  </a:extLst>
                </a:gridCol>
                <a:gridCol w="2561765">
                  <a:extLst>
                    <a:ext uri="{9D8B030D-6E8A-4147-A177-3AD203B41FA5}">
                      <a16:colId xmlns:a16="http://schemas.microsoft.com/office/drawing/2014/main" val="1675640761"/>
                    </a:ext>
                  </a:extLst>
                </a:gridCol>
              </a:tblGrid>
              <a:tr h="359689">
                <a:tc>
                  <a:txBody>
                    <a:bodyPr/>
                    <a:lstStyle/>
                    <a:p>
                      <a:pPr marL="285750" indent="-285750">
                        <a:buFont typeface="Arial" panose="020B0604020202020204" pitchFamily="34" charset="0"/>
                        <a:buChar char="•"/>
                      </a:pPr>
                      <a:r>
                        <a:rPr lang="en-US" sz="2000" b="0" dirty="0">
                          <a:solidFill>
                            <a:srgbClr val="103255"/>
                          </a:solidFill>
                        </a:rPr>
                        <a:t>Feeling sad or hopeless</a:t>
                      </a:r>
                    </a:p>
                  </a:txBody>
                  <a:tcPr>
                    <a:noFill/>
                  </a:tcPr>
                </a:tc>
                <a:tc>
                  <a:txBody>
                    <a:bodyPr/>
                    <a:lstStyle/>
                    <a:p>
                      <a:pPr marL="285750" indent="-285750">
                        <a:buFont typeface="Arial" panose="020B0604020202020204" pitchFamily="34" charset="0"/>
                        <a:buChar char="•"/>
                      </a:pPr>
                      <a:r>
                        <a:rPr lang="en-US" sz="2000" b="0" dirty="0">
                          <a:solidFill>
                            <a:srgbClr val="103255"/>
                          </a:solidFill>
                        </a:rPr>
                        <a:t>Feeling worthless</a:t>
                      </a:r>
                    </a:p>
                  </a:txBody>
                  <a:tcPr>
                    <a:noFill/>
                  </a:tcPr>
                </a:tc>
                <a:tc>
                  <a:txBody>
                    <a:bodyPr/>
                    <a:lstStyle/>
                    <a:p>
                      <a:pPr marL="285750" indent="-285750">
                        <a:buFont typeface="Arial" panose="020B0604020202020204" pitchFamily="34" charset="0"/>
                        <a:buChar char="•"/>
                      </a:pPr>
                      <a:r>
                        <a:rPr lang="en-US" sz="2000" b="0" dirty="0">
                          <a:solidFill>
                            <a:srgbClr val="103255"/>
                          </a:solidFill>
                        </a:rPr>
                        <a:t>Suicidal thoughts</a:t>
                      </a:r>
                    </a:p>
                  </a:txBody>
                  <a:tcPr>
                    <a:noFill/>
                  </a:tcPr>
                </a:tc>
                <a:tc>
                  <a:txBody>
                    <a:bodyPr/>
                    <a:lstStyle/>
                    <a:p>
                      <a:pPr marL="285750" indent="-285750">
                        <a:buFont typeface="Arial" panose="020B0604020202020204" pitchFamily="34" charset="0"/>
                        <a:buChar char="•"/>
                      </a:pPr>
                      <a:r>
                        <a:rPr lang="en-US" sz="2000" b="0" dirty="0">
                          <a:solidFill>
                            <a:srgbClr val="103255"/>
                          </a:solidFill>
                        </a:rPr>
                        <a:t>Trouble focusing</a:t>
                      </a:r>
                    </a:p>
                  </a:txBody>
                  <a:tcPr>
                    <a:noFill/>
                  </a:tcPr>
                </a:tc>
                <a:extLst>
                  <a:ext uri="{0D108BD9-81ED-4DB2-BD59-A6C34878D82A}">
                    <a16:rowId xmlns:a16="http://schemas.microsoft.com/office/drawing/2014/main" val="3471793393"/>
                  </a:ext>
                </a:extLst>
              </a:tr>
              <a:tr h="359689">
                <a:tc>
                  <a:txBody>
                    <a:bodyPr/>
                    <a:lstStyle/>
                    <a:p>
                      <a:pPr marL="285750" indent="-285750">
                        <a:buFont typeface="Arial" panose="020B0604020202020204" pitchFamily="34" charset="0"/>
                        <a:buChar char="•"/>
                      </a:pPr>
                      <a:r>
                        <a:rPr lang="en-US" sz="2000" b="0" dirty="0">
                          <a:solidFill>
                            <a:srgbClr val="103255"/>
                          </a:solidFill>
                        </a:rPr>
                        <a:t>Changes in sleep or eating</a:t>
                      </a:r>
                    </a:p>
                  </a:txBody>
                  <a:tcPr>
                    <a:noFill/>
                  </a:tcPr>
                </a:tc>
                <a:tc>
                  <a:txBody>
                    <a:bodyPr/>
                    <a:lstStyle/>
                    <a:p>
                      <a:pPr marL="285750" indent="-285750">
                        <a:buFont typeface="Arial" panose="020B0604020202020204" pitchFamily="34" charset="0"/>
                        <a:buChar char="•"/>
                      </a:pPr>
                      <a:r>
                        <a:rPr lang="en-US" sz="2000" b="0" dirty="0">
                          <a:solidFill>
                            <a:srgbClr val="103255"/>
                          </a:solidFill>
                        </a:rPr>
                        <a:t>Feeling tired </a:t>
                      </a:r>
                    </a:p>
                  </a:txBody>
                  <a:tcPr>
                    <a:noFill/>
                  </a:tcPr>
                </a:tc>
                <a:tc gridSpan="2">
                  <a:txBody>
                    <a:bodyPr/>
                    <a:lstStyle/>
                    <a:p>
                      <a:pPr marL="285750" indent="-285750">
                        <a:buFont typeface="Arial" panose="020B0604020202020204" pitchFamily="34" charset="0"/>
                        <a:buChar char="•"/>
                      </a:pPr>
                      <a:r>
                        <a:rPr lang="en-US" sz="2000" b="0" dirty="0">
                          <a:solidFill>
                            <a:srgbClr val="103255"/>
                          </a:solidFill>
                        </a:rPr>
                        <a:t>Not enjoying the things they used to</a:t>
                      </a:r>
                    </a:p>
                  </a:txBody>
                  <a:tcPr>
                    <a:noFill/>
                  </a:tcPr>
                </a:tc>
                <a:tc hMerge="1">
                  <a:txBody>
                    <a:bodyPr/>
                    <a:lstStyle/>
                    <a:p>
                      <a:pPr marL="285750" indent="-285750">
                        <a:buFont typeface="Arial" panose="020B0604020202020204" pitchFamily="34" charset="0"/>
                        <a:buChar char="•"/>
                      </a:pPr>
                      <a:endParaRPr lang="en-US" sz="2200" b="0" dirty="0">
                        <a:solidFill>
                          <a:srgbClr val="103255"/>
                        </a:solidFill>
                      </a:endParaRPr>
                    </a:p>
                  </a:txBody>
                  <a:tcPr>
                    <a:noFill/>
                  </a:tcPr>
                </a:tc>
                <a:extLst>
                  <a:ext uri="{0D108BD9-81ED-4DB2-BD59-A6C34878D82A}">
                    <a16:rowId xmlns:a16="http://schemas.microsoft.com/office/drawing/2014/main" val="3279420621"/>
                  </a:ext>
                </a:extLst>
              </a:tr>
            </a:tbl>
          </a:graphicData>
        </a:graphic>
      </p:graphicFrame>
      <p:sp>
        <p:nvSpPr>
          <p:cNvPr id="17" name="TextBox 16">
            <a:extLst>
              <a:ext uri="{FF2B5EF4-FFF2-40B4-BE49-F238E27FC236}">
                <a16:creationId xmlns:a16="http://schemas.microsoft.com/office/drawing/2014/main" id="{45F92E42-A0D8-5C89-5E68-1B0882267E14}"/>
              </a:ext>
            </a:extLst>
          </p:cNvPr>
          <p:cNvSpPr txBox="1"/>
          <p:nvPr/>
        </p:nvSpPr>
        <p:spPr>
          <a:xfrm>
            <a:off x="592214" y="5031963"/>
            <a:ext cx="8906932" cy="553998"/>
          </a:xfrm>
          <a:prstGeom prst="rect">
            <a:avLst/>
          </a:prstGeom>
          <a:noFill/>
        </p:spPr>
        <p:txBody>
          <a:bodyPr wrap="square" rtlCol="0">
            <a:spAutoFit/>
          </a:bodyPr>
          <a:lstStyle/>
          <a:p>
            <a:r>
              <a:rPr lang="en-US" sz="3000" b="1" dirty="0">
                <a:solidFill>
                  <a:srgbClr val="800000"/>
                </a:solidFill>
              </a:rPr>
              <a:t>Disruptive, Impulse-Control, and Conduct Disorders</a:t>
            </a:r>
          </a:p>
        </p:txBody>
      </p:sp>
      <p:graphicFrame>
        <p:nvGraphicFramePr>
          <p:cNvPr id="21" name="Table 20">
            <a:extLst>
              <a:ext uri="{FF2B5EF4-FFF2-40B4-BE49-F238E27FC236}">
                <a16:creationId xmlns:a16="http://schemas.microsoft.com/office/drawing/2014/main" id="{B75DA604-4574-DCF1-F978-62A27B16C2EB}"/>
              </a:ext>
            </a:extLst>
          </p:cNvPr>
          <p:cNvGraphicFramePr>
            <a:graphicFrameLocks noGrp="1"/>
          </p:cNvGraphicFramePr>
          <p:nvPr>
            <p:extLst>
              <p:ext uri="{D42A27DB-BD31-4B8C-83A1-F6EECF244321}">
                <p14:modId xmlns:p14="http://schemas.microsoft.com/office/powerpoint/2010/main" val="2458366509"/>
              </p:ext>
            </p:extLst>
          </p:nvPr>
        </p:nvGraphicFramePr>
        <p:xfrm>
          <a:off x="699092" y="5531472"/>
          <a:ext cx="11575627" cy="396240"/>
        </p:xfrm>
        <a:graphic>
          <a:graphicData uri="http://schemas.openxmlformats.org/drawingml/2006/table">
            <a:tbl>
              <a:tblPr firstRow="1" bandRow="1">
                <a:tableStyleId>{5C22544A-7EE6-4342-B048-85BDC9FD1C3A}</a:tableStyleId>
              </a:tblPr>
              <a:tblGrid>
                <a:gridCol w="3568102">
                  <a:extLst>
                    <a:ext uri="{9D8B030D-6E8A-4147-A177-3AD203B41FA5}">
                      <a16:colId xmlns:a16="http://schemas.microsoft.com/office/drawing/2014/main" val="3700192043"/>
                    </a:ext>
                  </a:extLst>
                </a:gridCol>
                <a:gridCol w="2648373">
                  <a:extLst>
                    <a:ext uri="{9D8B030D-6E8A-4147-A177-3AD203B41FA5}">
                      <a16:colId xmlns:a16="http://schemas.microsoft.com/office/drawing/2014/main" val="666566807"/>
                    </a:ext>
                  </a:extLst>
                </a:gridCol>
                <a:gridCol w="2797387">
                  <a:extLst>
                    <a:ext uri="{9D8B030D-6E8A-4147-A177-3AD203B41FA5}">
                      <a16:colId xmlns:a16="http://schemas.microsoft.com/office/drawing/2014/main" val="2034568255"/>
                    </a:ext>
                  </a:extLst>
                </a:gridCol>
                <a:gridCol w="2561765">
                  <a:extLst>
                    <a:ext uri="{9D8B030D-6E8A-4147-A177-3AD203B41FA5}">
                      <a16:colId xmlns:a16="http://schemas.microsoft.com/office/drawing/2014/main" val="1675640761"/>
                    </a:ext>
                  </a:extLst>
                </a:gridCol>
              </a:tblGrid>
              <a:tr h="359689">
                <a:tc>
                  <a:txBody>
                    <a:bodyPr/>
                    <a:lstStyle/>
                    <a:p>
                      <a:pPr marL="285750" indent="-285750">
                        <a:buFont typeface="Arial" panose="020B0604020202020204" pitchFamily="34" charset="0"/>
                        <a:buChar char="•"/>
                      </a:pPr>
                      <a:r>
                        <a:rPr lang="en-US" sz="2000" b="0" dirty="0">
                          <a:solidFill>
                            <a:srgbClr val="103255"/>
                          </a:solidFill>
                        </a:rPr>
                        <a:t>Serious rule violations</a:t>
                      </a:r>
                    </a:p>
                  </a:txBody>
                  <a:tcPr>
                    <a:noFill/>
                  </a:tcPr>
                </a:tc>
                <a:tc>
                  <a:txBody>
                    <a:bodyPr/>
                    <a:lstStyle/>
                    <a:p>
                      <a:pPr marL="285750" indent="-285750">
                        <a:buFont typeface="Arial" panose="020B0604020202020204" pitchFamily="34" charset="0"/>
                        <a:buChar char="•"/>
                      </a:pPr>
                      <a:r>
                        <a:rPr lang="en-US" sz="2000" b="0" dirty="0">
                          <a:solidFill>
                            <a:srgbClr val="103255"/>
                          </a:solidFill>
                        </a:rPr>
                        <a:t>Anger/irritability</a:t>
                      </a:r>
                    </a:p>
                  </a:txBody>
                  <a:tcPr>
                    <a:noFill/>
                  </a:tcPr>
                </a:tc>
                <a:tc>
                  <a:txBody>
                    <a:bodyPr/>
                    <a:lstStyle/>
                    <a:p>
                      <a:pPr marL="285750" indent="-285750">
                        <a:buFont typeface="Arial" panose="020B0604020202020204" pitchFamily="34" charset="0"/>
                        <a:buChar char="•"/>
                      </a:pPr>
                      <a:r>
                        <a:rPr lang="en-US" sz="2000" b="0" dirty="0">
                          <a:solidFill>
                            <a:srgbClr val="103255"/>
                          </a:solidFill>
                        </a:rPr>
                        <a:t>Aggressive behavior</a:t>
                      </a:r>
                    </a:p>
                  </a:txBody>
                  <a:tcPr>
                    <a:noFill/>
                  </a:tcPr>
                </a:tc>
                <a:tc>
                  <a:txBody>
                    <a:bodyPr/>
                    <a:lstStyle/>
                    <a:p>
                      <a:pPr marL="285750" indent="-285750">
                        <a:buFont typeface="Arial" panose="020B0604020202020204" pitchFamily="34" charset="0"/>
                        <a:buChar char="•"/>
                      </a:pPr>
                      <a:r>
                        <a:rPr lang="en-US" sz="2000" b="0" dirty="0">
                          <a:solidFill>
                            <a:srgbClr val="103255"/>
                          </a:solidFill>
                        </a:rPr>
                        <a:t>Defiant behavior</a:t>
                      </a:r>
                    </a:p>
                  </a:txBody>
                  <a:tcPr>
                    <a:noFill/>
                  </a:tcPr>
                </a:tc>
                <a:extLst>
                  <a:ext uri="{0D108BD9-81ED-4DB2-BD59-A6C34878D82A}">
                    <a16:rowId xmlns:a16="http://schemas.microsoft.com/office/drawing/2014/main" val="3471793393"/>
                  </a:ext>
                </a:extLst>
              </a:tr>
            </a:tbl>
          </a:graphicData>
        </a:graphic>
      </p:graphicFrame>
      <p:cxnSp>
        <p:nvCxnSpPr>
          <p:cNvPr id="9" name="Straight Arrow Connector 8">
            <a:extLst>
              <a:ext uri="{FF2B5EF4-FFF2-40B4-BE49-F238E27FC236}">
                <a16:creationId xmlns:a16="http://schemas.microsoft.com/office/drawing/2014/main" id="{721A2194-AA3F-C570-3688-60C00FA06048}"/>
              </a:ext>
              <a:ext uri="{C183D7F6-B498-43B3-948B-1728B52AA6E4}">
                <adec:decorative xmlns:adec="http://schemas.microsoft.com/office/drawing/2017/decorative" val="1"/>
              </a:ext>
            </a:extLst>
          </p:cNvPr>
          <p:cNvCxnSpPr>
            <a:cxnSpLocks/>
          </p:cNvCxnSpPr>
          <p:nvPr/>
        </p:nvCxnSpPr>
        <p:spPr>
          <a:xfrm>
            <a:off x="0" y="2331016"/>
            <a:ext cx="11040533" cy="0"/>
          </a:xfrm>
          <a:prstGeom prst="straightConnector1">
            <a:avLst/>
          </a:prstGeom>
          <a:ln w="31750">
            <a:solidFill>
              <a:srgbClr val="800000"/>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9C8A072-E366-4075-34E3-DCF44D6AF21D}"/>
              </a:ext>
              <a:ext uri="{C183D7F6-B498-43B3-948B-1728B52AA6E4}">
                <adec:decorative xmlns:adec="http://schemas.microsoft.com/office/drawing/2017/decorative" val="1"/>
              </a:ext>
            </a:extLst>
          </p:cNvPr>
          <p:cNvCxnSpPr>
            <a:cxnSpLocks/>
          </p:cNvCxnSpPr>
          <p:nvPr/>
        </p:nvCxnSpPr>
        <p:spPr>
          <a:xfrm>
            <a:off x="-1" y="3628143"/>
            <a:ext cx="11040533" cy="0"/>
          </a:xfrm>
          <a:prstGeom prst="straightConnector1">
            <a:avLst/>
          </a:prstGeom>
          <a:ln w="31750">
            <a:solidFill>
              <a:srgbClr val="800000"/>
            </a:solidFill>
            <a:tailEnd type="diamond"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6F34A908-EE5F-312D-E1FD-19BF9644140B}"/>
              </a:ext>
              <a:ext uri="{C183D7F6-B498-43B3-948B-1728B52AA6E4}">
                <adec:decorative xmlns:adec="http://schemas.microsoft.com/office/drawing/2017/decorative" val="1"/>
              </a:ext>
            </a:extLst>
          </p:cNvPr>
          <p:cNvCxnSpPr>
            <a:cxnSpLocks/>
          </p:cNvCxnSpPr>
          <p:nvPr/>
        </p:nvCxnSpPr>
        <p:spPr>
          <a:xfrm>
            <a:off x="0" y="4971129"/>
            <a:ext cx="11040533" cy="0"/>
          </a:xfrm>
          <a:prstGeom prst="straightConnector1">
            <a:avLst/>
          </a:prstGeom>
          <a:ln w="31750">
            <a:solidFill>
              <a:srgbClr val="800000"/>
            </a:solidFill>
            <a:tailEnd type="diamond" w="lg" len="lg"/>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25728C1-93D5-3F54-2071-968519DB118E}"/>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5511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FF466-2941-2AD5-5956-3DA889531601}"/>
              </a:ext>
            </a:extLst>
          </p:cNvPr>
          <p:cNvSpPr>
            <a:spLocks noGrp="1"/>
          </p:cNvSpPr>
          <p:nvPr>
            <p:ph type="title"/>
          </p:nvPr>
        </p:nvSpPr>
        <p:spPr>
          <a:xfrm>
            <a:off x="459021" y="374114"/>
            <a:ext cx="11007571" cy="611419"/>
          </a:xfrm>
        </p:spPr>
        <p:txBody>
          <a:bodyPr/>
          <a:lstStyle/>
          <a:p>
            <a:r>
              <a:rPr lang="en-US" b="1" dirty="0">
                <a:solidFill>
                  <a:schemeClr val="bg1"/>
                </a:solidFill>
                <a:latin typeface="+mn-lt"/>
              </a:rPr>
              <a:t>Attention-Deficit/Hyperactivity Disorder (ADHD)</a:t>
            </a:r>
          </a:p>
        </p:txBody>
      </p:sp>
      <p:sp>
        <p:nvSpPr>
          <p:cNvPr id="2" name="Content Placeholder 1">
            <a:extLst>
              <a:ext uri="{FF2B5EF4-FFF2-40B4-BE49-F238E27FC236}">
                <a16:creationId xmlns:a16="http://schemas.microsoft.com/office/drawing/2014/main" id="{23C3857A-B1F7-AF2E-F435-FF021E354A1C}"/>
              </a:ext>
            </a:extLst>
          </p:cNvPr>
          <p:cNvSpPr>
            <a:spLocks noGrp="1"/>
          </p:cNvSpPr>
          <p:nvPr>
            <p:ph idx="1"/>
          </p:nvPr>
        </p:nvSpPr>
        <p:spPr>
          <a:xfrm>
            <a:off x="588150" y="1455779"/>
            <a:ext cx="11007571" cy="3734406"/>
          </a:xfrm>
        </p:spPr>
        <p:txBody>
          <a:bodyPr>
            <a:normAutofit/>
          </a:bodyPr>
          <a:lstStyle/>
          <a:p>
            <a:r>
              <a:rPr lang="en-US" sz="2400" dirty="0"/>
              <a:t>Persistent pattern of inattention and/or hyperactivity and impulsivity that interferes with a person’s functioning and development</a:t>
            </a:r>
          </a:p>
        </p:txBody>
      </p:sp>
      <p:graphicFrame>
        <p:nvGraphicFramePr>
          <p:cNvPr id="4" name="Table 3">
            <a:extLst>
              <a:ext uri="{FF2B5EF4-FFF2-40B4-BE49-F238E27FC236}">
                <a16:creationId xmlns:a16="http://schemas.microsoft.com/office/drawing/2014/main" id="{15B10749-DC9F-2907-2CF2-533670561511}"/>
              </a:ext>
            </a:extLst>
          </p:cNvPr>
          <p:cNvGraphicFramePr>
            <a:graphicFrameLocks noGrp="1"/>
          </p:cNvGraphicFramePr>
          <p:nvPr>
            <p:extLst>
              <p:ext uri="{D42A27DB-BD31-4B8C-83A1-F6EECF244321}">
                <p14:modId xmlns:p14="http://schemas.microsoft.com/office/powerpoint/2010/main" val="3175388140"/>
              </p:ext>
            </p:extLst>
          </p:nvPr>
        </p:nvGraphicFramePr>
        <p:xfrm>
          <a:off x="588150" y="2253162"/>
          <a:ext cx="5357417" cy="3597551"/>
        </p:xfrm>
        <a:graphic>
          <a:graphicData uri="http://schemas.openxmlformats.org/drawingml/2006/table">
            <a:tbl>
              <a:tblPr firstRow="1" bandRow="1">
                <a:tableStyleId>{5C22544A-7EE6-4342-B048-85BDC9FD1C3A}</a:tableStyleId>
              </a:tblPr>
              <a:tblGrid>
                <a:gridCol w="5357417">
                  <a:extLst>
                    <a:ext uri="{9D8B030D-6E8A-4147-A177-3AD203B41FA5}">
                      <a16:colId xmlns:a16="http://schemas.microsoft.com/office/drawing/2014/main" val="3078711956"/>
                    </a:ext>
                  </a:extLst>
                </a:gridCol>
              </a:tblGrid>
              <a:tr h="530352">
                <a:tc>
                  <a:txBody>
                    <a:bodyPr/>
                    <a:lstStyle/>
                    <a:p>
                      <a:pPr algn="ctr"/>
                      <a:r>
                        <a:rPr lang="en-US" sz="2800" dirty="0"/>
                        <a:t>Inattention</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ap="flat" cmpd="sng" algn="ctr">
                      <a:solidFill>
                        <a:srgbClr val="10325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03255"/>
                    </a:solidFill>
                  </a:tcPr>
                </a:tc>
                <a:extLst>
                  <a:ext uri="{0D108BD9-81ED-4DB2-BD59-A6C34878D82A}">
                    <a16:rowId xmlns:a16="http://schemas.microsoft.com/office/drawing/2014/main" val="180261359"/>
                  </a:ext>
                </a:extLst>
              </a:tr>
              <a:tr h="464370">
                <a:tc>
                  <a:txBody>
                    <a:bodyPr/>
                    <a:lstStyle/>
                    <a:p>
                      <a:r>
                        <a:rPr lang="en-US" sz="1900" dirty="0"/>
                        <a:t>Often fails to pay close attention to details</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05950057"/>
                  </a:ext>
                </a:extLst>
              </a:tr>
              <a:tr h="464370">
                <a:tc>
                  <a:txBody>
                    <a:bodyPr/>
                    <a:lstStyle/>
                    <a:p>
                      <a:r>
                        <a:rPr lang="en-US" sz="1900" dirty="0"/>
                        <a:t>Has difficulty remaining focused in tasks or play</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365137"/>
                  </a:ext>
                </a:extLst>
              </a:tr>
              <a:tr h="741401">
                <a:tc>
                  <a:txBody>
                    <a:bodyPr/>
                    <a:lstStyle/>
                    <a:p>
                      <a:r>
                        <a:rPr lang="en-US" sz="1900" dirty="0"/>
                        <a:t>Often does not seem to listen when spoken to directly</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241329825"/>
                  </a:ext>
                </a:extLst>
              </a:tr>
              <a:tr h="464370">
                <a:tc>
                  <a:txBody>
                    <a:bodyPr/>
                    <a:lstStyle/>
                    <a:p>
                      <a:r>
                        <a:rPr lang="en-US" sz="1900" dirty="0"/>
                        <a:t>Often starts tasks but fails to finish</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5466349"/>
                  </a:ext>
                </a:extLst>
              </a:tr>
              <a:tr h="466344">
                <a:tc>
                  <a:txBody>
                    <a:bodyPr/>
                    <a:lstStyle/>
                    <a:p>
                      <a:r>
                        <a:rPr lang="en-US" sz="1900" dirty="0"/>
                        <a:t>Loses things easily and is often forgetful</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5975565"/>
                  </a:ext>
                </a:extLst>
              </a:tr>
              <a:tr h="466344">
                <a:tc>
                  <a:txBody>
                    <a:bodyPr/>
                    <a:lstStyle/>
                    <a:p>
                      <a:r>
                        <a:rPr lang="en-US" sz="1900" dirty="0"/>
                        <a:t>Often has difficulty organizing tasks and activities</a:t>
                      </a:r>
                    </a:p>
                  </a:txBody>
                  <a:tcPr anchor="ctr">
                    <a:lnL w="12700" cap="flat" cmpd="sng" algn="ctr">
                      <a:solidFill>
                        <a:srgbClr val="103255"/>
                      </a:solidFill>
                      <a:prstDash val="solid"/>
                      <a:round/>
                      <a:headEnd type="none" w="med" len="med"/>
                      <a:tailEnd type="none" w="med" len="med"/>
                    </a:lnL>
                    <a:lnR w="12700" cap="flat" cmpd="sng" algn="ctr">
                      <a:solidFill>
                        <a:srgbClr val="103255"/>
                      </a:solidFill>
                      <a:prstDash val="solid"/>
                      <a:round/>
                      <a:headEnd type="none" w="med" len="med"/>
                      <a:tailEnd type="none" w="med" len="med"/>
                    </a:lnR>
                    <a:lnT w="12700" cmpd="sng">
                      <a:noFill/>
                    </a:lnT>
                    <a:lnB w="12700" cap="flat" cmpd="sng" algn="ctr">
                      <a:solidFill>
                        <a:srgbClr val="103255"/>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1452025"/>
                  </a:ext>
                </a:extLst>
              </a:tr>
            </a:tbl>
          </a:graphicData>
        </a:graphic>
      </p:graphicFrame>
      <p:graphicFrame>
        <p:nvGraphicFramePr>
          <p:cNvPr id="7" name="Table 6">
            <a:extLst>
              <a:ext uri="{FF2B5EF4-FFF2-40B4-BE49-F238E27FC236}">
                <a16:creationId xmlns:a16="http://schemas.microsoft.com/office/drawing/2014/main" id="{802E2B03-9D4A-772F-2127-917D151A401C}"/>
              </a:ext>
            </a:extLst>
          </p:cNvPr>
          <p:cNvGraphicFramePr>
            <a:graphicFrameLocks noGrp="1"/>
          </p:cNvGraphicFramePr>
          <p:nvPr>
            <p:extLst>
              <p:ext uri="{D42A27DB-BD31-4B8C-83A1-F6EECF244321}">
                <p14:modId xmlns:p14="http://schemas.microsoft.com/office/powerpoint/2010/main" val="1743207165"/>
              </p:ext>
            </p:extLst>
          </p:nvPr>
        </p:nvGraphicFramePr>
        <p:xfrm>
          <a:off x="6246435" y="2253162"/>
          <a:ext cx="5357417" cy="3597551"/>
        </p:xfrm>
        <a:graphic>
          <a:graphicData uri="http://schemas.openxmlformats.org/drawingml/2006/table">
            <a:tbl>
              <a:tblPr firstRow="1" bandRow="1">
                <a:tableStyleId>{5C22544A-7EE6-4342-B048-85BDC9FD1C3A}</a:tableStyleId>
              </a:tblPr>
              <a:tblGrid>
                <a:gridCol w="5357417">
                  <a:extLst>
                    <a:ext uri="{9D8B030D-6E8A-4147-A177-3AD203B41FA5}">
                      <a16:colId xmlns:a16="http://schemas.microsoft.com/office/drawing/2014/main" val="3078711956"/>
                    </a:ext>
                  </a:extLst>
                </a:gridCol>
              </a:tblGrid>
              <a:tr h="530352">
                <a:tc>
                  <a:txBody>
                    <a:bodyPr/>
                    <a:lstStyle/>
                    <a:p>
                      <a:pPr algn="ctr"/>
                      <a:r>
                        <a:rPr lang="en-US" sz="2800" dirty="0"/>
                        <a:t>Hyperactivity and Impulsivity</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solidFill>
                        <a:srgbClr val="306E3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06E36"/>
                    </a:solidFill>
                  </a:tcPr>
                </a:tc>
                <a:extLst>
                  <a:ext uri="{0D108BD9-81ED-4DB2-BD59-A6C34878D82A}">
                    <a16:rowId xmlns:a16="http://schemas.microsoft.com/office/drawing/2014/main" val="180261359"/>
                  </a:ext>
                </a:extLst>
              </a:tr>
              <a:tr h="464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Often fidgets or squirms in seat</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05950057"/>
                  </a:ext>
                </a:extLst>
              </a:tr>
              <a:tr h="464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Has difficulty waiting their turn</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365137"/>
                  </a:ext>
                </a:extLst>
              </a:tr>
              <a:tr h="74140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Often runs about in inappropriate situations (children) or feels restless (adolescents/adults) </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4241329825"/>
                  </a:ext>
                </a:extLst>
              </a:tr>
              <a:tr h="464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Often interrupts others </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5466349"/>
                  </a:ext>
                </a:extLst>
              </a:tr>
              <a:tr h="4663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Has difficulty playing or engaging in activities quietly</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2365975565"/>
                  </a:ext>
                </a:extLst>
              </a:tr>
              <a:tr h="4663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900" dirty="0"/>
                        <a:t>Often talks excessively</a:t>
                      </a:r>
                    </a:p>
                  </a:txBody>
                  <a:tcPr anchor="ct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mpd="sng">
                      <a:noFill/>
                    </a:lnT>
                    <a:lnB w="12700" cap="flat" cmpd="sng" algn="ctr">
                      <a:solidFill>
                        <a:srgbClr val="306E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11452025"/>
                  </a:ext>
                </a:extLst>
              </a:tr>
            </a:tbl>
          </a:graphicData>
        </a:graphic>
      </p:graphicFrame>
      <p:pic>
        <p:nvPicPr>
          <p:cNvPr id="8" name="Picture 7">
            <a:extLst>
              <a:ext uri="{FF2B5EF4-FFF2-40B4-BE49-F238E27FC236}">
                <a16:creationId xmlns:a16="http://schemas.microsoft.com/office/drawing/2014/main" id="{5D4D721A-778A-DCA9-BCC1-2F7E2D5B54EF}"/>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878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203A841-FCEF-415B-A943-6847B5AFC657}"/>
              </a:ext>
            </a:extLst>
          </p:cNvPr>
          <p:cNvSpPr>
            <a:spLocks noGrp="1"/>
          </p:cNvSpPr>
          <p:nvPr>
            <p:ph type="title"/>
          </p:nvPr>
        </p:nvSpPr>
        <p:spPr>
          <a:xfrm>
            <a:off x="592214" y="365125"/>
            <a:ext cx="10164017" cy="611419"/>
          </a:xfrm>
        </p:spPr>
        <p:txBody>
          <a:bodyPr>
            <a:noAutofit/>
          </a:bodyPr>
          <a:lstStyle/>
          <a:p>
            <a:r>
              <a:rPr lang="en-US" b="1" dirty="0">
                <a:solidFill>
                  <a:srgbClr val="FFFFFF"/>
                </a:solidFill>
                <a:latin typeface="+mn-lt"/>
                <a:cs typeface="Segoe UI" panose="020B0502040204020203" pitchFamily="34" charset="0"/>
              </a:rPr>
              <a:t>Disruptive, Impulse-Control, and Conduct Disorders</a:t>
            </a:r>
            <a:endParaRPr lang="en-US" b="1" dirty="0">
              <a:solidFill>
                <a:schemeClr val="bg1"/>
              </a:solidFill>
              <a:latin typeface="+mn-lt"/>
              <a:cs typeface="Segoe UI" panose="020B0502040204020203" pitchFamily="34" charset="0"/>
            </a:endParaRPr>
          </a:p>
        </p:txBody>
      </p:sp>
      <p:sp>
        <p:nvSpPr>
          <p:cNvPr id="2" name="Arrow: Pentagon 1">
            <a:extLst>
              <a:ext uri="{FF2B5EF4-FFF2-40B4-BE49-F238E27FC236}">
                <a16:creationId xmlns:a16="http://schemas.microsoft.com/office/drawing/2014/main" id="{6BA1A098-A66E-4CF1-B9A0-601FFCDD1EB0}"/>
              </a:ext>
              <a:ext uri="{C183D7F6-B498-43B3-948B-1728B52AA6E4}">
                <adec:decorative xmlns:adec="http://schemas.microsoft.com/office/drawing/2017/decorative" val="1"/>
              </a:ext>
            </a:extLst>
          </p:cNvPr>
          <p:cNvSpPr/>
          <p:nvPr/>
        </p:nvSpPr>
        <p:spPr>
          <a:xfrm flipH="1">
            <a:off x="514830" y="1663261"/>
            <a:ext cx="10661906" cy="4107677"/>
          </a:xfrm>
          <a:prstGeom prst="homePlate">
            <a:avLst>
              <a:gd name="adj" fmla="val 20877"/>
            </a:avLst>
          </a:prstGeom>
          <a:solidFill>
            <a:srgbClr val="103255"/>
          </a:solidFill>
          <a:ln>
            <a:solidFill>
              <a:srgbClr val="1032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a:extLst>
              <a:ext uri="{FF2B5EF4-FFF2-40B4-BE49-F238E27FC236}">
                <a16:creationId xmlns:a16="http://schemas.microsoft.com/office/drawing/2014/main" id="{0910F570-3188-4D69-8E42-66B6505A43D0}"/>
              </a:ext>
            </a:extLst>
          </p:cNvPr>
          <p:cNvSpPr txBox="1">
            <a:spLocks/>
          </p:cNvSpPr>
          <p:nvPr/>
        </p:nvSpPr>
        <p:spPr>
          <a:xfrm>
            <a:off x="1708892" y="1875338"/>
            <a:ext cx="8774215" cy="4107677"/>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1200"/>
              </a:spcAft>
            </a:pPr>
            <a:r>
              <a:rPr lang="en-US" sz="3200" dirty="0">
                <a:solidFill>
                  <a:schemeClr val="bg1"/>
                </a:solidFill>
              </a:rPr>
              <a:t>Group of disorders characterized by problems in emotional and behavioral self-control/self-regulation</a:t>
            </a:r>
          </a:p>
          <a:p>
            <a:pPr>
              <a:lnSpc>
                <a:spcPct val="100000"/>
              </a:lnSpc>
              <a:spcAft>
                <a:spcPts val="1200"/>
              </a:spcAft>
            </a:pPr>
            <a:r>
              <a:rPr lang="en-US" sz="3200" dirty="0">
                <a:solidFill>
                  <a:schemeClr val="bg1"/>
                </a:solidFill>
              </a:rPr>
              <a:t>Resulting behaviors violate the rights of others and/or societal norms</a:t>
            </a:r>
          </a:p>
          <a:p>
            <a:pPr>
              <a:lnSpc>
                <a:spcPct val="100000"/>
              </a:lnSpc>
              <a:spcAft>
                <a:spcPts val="1200"/>
              </a:spcAft>
            </a:pPr>
            <a:r>
              <a:rPr lang="en-US" sz="3200" dirty="0">
                <a:solidFill>
                  <a:schemeClr val="bg1"/>
                </a:solidFill>
              </a:rPr>
              <a:t>First begin in childhood or adolescence </a:t>
            </a:r>
          </a:p>
        </p:txBody>
      </p:sp>
      <p:sp>
        <p:nvSpPr>
          <p:cNvPr id="8" name="Arrow: Chevron 7">
            <a:extLst>
              <a:ext uri="{FF2B5EF4-FFF2-40B4-BE49-F238E27FC236}">
                <a16:creationId xmlns:a16="http://schemas.microsoft.com/office/drawing/2014/main" id="{11F6B6D8-9B70-40F6-A78D-B537F7D64FEA}"/>
              </a:ext>
              <a:ext uri="{C183D7F6-B498-43B3-948B-1728B52AA6E4}">
                <adec:decorative xmlns:adec="http://schemas.microsoft.com/office/drawing/2017/decorative" val="1"/>
              </a:ext>
            </a:extLst>
          </p:cNvPr>
          <p:cNvSpPr/>
          <p:nvPr/>
        </p:nvSpPr>
        <p:spPr>
          <a:xfrm flipH="1">
            <a:off x="10466005" y="1653226"/>
            <a:ext cx="1486594" cy="4117712"/>
          </a:xfrm>
          <a:prstGeom prst="chevron">
            <a:avLst>
              <a:gd name="adj" fmla="val 50000"/>
            </a:avLst>
          </a:prstGeom>
          <a:solidFill>
            <a:srgbClr val="5F0D1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2">
            <a:extLst>
              <a:ext uri="{FF2B5EF4-FFF2-40B4-BE49-F238E27FC236}">
                <a16:creationId xmlns:a16="http://schemas.microsoft.com/office/drawing/2014/main" id="{A0A1DDA5-667E-BC90-8AFC-0186949264FC}"/>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545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F2BDD0-97AB-5D64-064F-A8CF20EEAC17}"/>
              </a:ext>
            </a:extLst>
          </p:cNvPr>
          <p:cNvSpPr>
            <a:spLocks noGrp="1"/>
          </p:cNvSpPr>
          <p:nvPr>
            <p:ph type="title"/>
          </p:nvPr>
        </p:nvSpPr>
        <p:spPr>
          <a:xfrm>
            <a:off x="195943" y="365125"/>
            <a:ext cx="11007571" cy="611419"/>
          </a:xfrm>
        </p:spPr>
        <p:txBody>
          <a:bodyPr>
            <a:noAutofit/>
          </a:bodyPr>
          <a:lstStyle/>
          <a:p>
            <a:pPr>
              <a:lnSpc>
                <a:spcPct val="100000"/>
              </a:lnSpc>
            </a:pPr>
            <a:r>
              <a:rPr lang="en-US" b="1" dirty="0">
                <a:solidFill>
                  <a:schemeClr val="bg1"/>
                </a:solidFill>
                <a:latin typeface="+mn-lt"/>
              </a:rPr>
              <a:t>Intermittent Explosive Disorder (IED)</a:t>
            </a:r>
          </a:p>
        </p:txBody>
      </p:sp>
      <p:sp>
        <p:nvSpPr>
          <p:cNvPr id="4" name="Thought Bubble: Cloud 3" descr="Q&amp;A Thought bubble">
            <a:extLst>
              <a:ext uri="{FF2B5EF4-FFF2-40B4-BE49-F238E27FC236}">
                <a16:creationId xmlns:a16="http://schemas.microsoft.com/office/drawing/2014/main" id="{3222E655-D09F-52CE-DF0A-E38EAED892C7}"/>
              </a:ext>
            </a:extLst>
          </p:cNvPr>
          <p:cNvSpPr/>
          <p:nvPr/>
        </p:nvSpPr>
        <p:spPr>
          <a:xfrm>
            <a:off x="195943" y="6133767"/>
            <a:ext cx="902539" cy="524250"/>
          </a:xfrm>
          <a:prstGeom prst="cloudCallout">
            <a:avLst>
              <a:gd name="adj1" fmla="val 58167"/>
              <a:gd name="adj2" fmla="val 40033"/>
            </a:avLst>
          </a:prstGeom>
          <a:solidFill>
            <a:srgbClr val="FFF7DD"/>
          </a:solidFill>
          <a:ln w="19050">
            <a:solidFill>
              <a:srgbClr val="0E325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07000"/>
              </a:lnSpc>
              <a:spcBef>
                <a:spcPts val="0"/>
              </a:spcBef>
              <a:spcAft>
                <a:spcPts val="800"/>
              </a:spcAft>
            </a:pPr>
            <a:r>
              <a:rPr lang="en-US" sz="1400" b="1" dirty="0">
                <a:solidFill>
                  <a:srgbClr val="0E3255"/>
                </a:solidFill>
                <a:effectLst/>
                <a:ea typeface="Calibri" panose="020F0502020204030204" pitchFamily="34" charset="0"/>
                <a:cs typeface="Times New Roman" panose="02020603050405020304" pitchFamily="18" charset="0"/>
              </a:rPr>
              <a:t>Q&amp;A</a:t>
            </a:r>
            <a:endParaRPr lang="en-US" sz="1200" dirty="0">
              <a:effectLst/>
              <a:ea typeface="Calibri" panose="020F0502020204030204" pitchFamily="34" charset="0"/>
              <a:cs typeface="Times New Roman" panose="02020603050405020304" pitchFamily="18" charset="0"/>
            </a:endParaRPr>
          </a:p>
        </p:txBody>
      </p:sp>
      <p:sp>
        <p:nvSpPr>
          <p:cNvPr id="2" name="Content Placeholder 1">
            <a:extLst>
              <a:ext uri="{FF2B5EF4-FFF2-40B4-BE49-F238E27FC236}">
                <a16:creationId xmlns:a16="http://schemas.microsoft.com/office/drawing/2014/main" id="{5BEB82CA-41AA-3271-4D66-E4EF886B36F5}"/>
              </a:ext>
            </a:extLst>
          </p:cNvPr>
          <p:cNvSpPr>
            <a:spLocks noGrp="1"/>
          </p:cNvSpPr>
          <p:nvPr>
            <p:ph idx="1"/>
          </p:nvPr>
        </p:nvSpPr>
        <p:spPr>
          <a:xfrm>
            <a:off x="285043" y="1356204"/>
            <a:ext cx="11386457" cy="4963274"/>
          </a:xfrm>
        </p:spPr>
        <p:txBody>
          <a:bodyPr>
            <a:normAutofit/>
          </a:bodyPr>
          <a:lstStyle/>
          <a:p>
            <a:pPr marL="914400" lvl="2" indent="0">
              <a:lnSpc>
                <a:spcPct val="100000"/>
              </a:lnSpc>
              <a:spcBef>
                <a:spcPts val="0"/>
              </a:spcBef>
              <a:spcAft>
                <a:spcPts val="600"/>
              </a:spcAft>
              <a:buNone/>
              <a:defRPr/>
            </a:pPr>
            <a:endParaRPr kumimoji="0" lang="en-US" sz="400" b="0" i="0" u="none" strike="noStrike" kern="1200" cap="none" spc="0" normalizeH="0" baseline="0" noProof="0" dirty="0">
              <a:ln>
                <a:noFill/>
              </a:ln>
              <a:solidFill>
                <a:srgbClr val="103255"/>
              </a:solidFill>
              <a:effectLst/>
              <a:uLnTx/>
              <a:uFillTx/>
              <a:latin typeface="Calibri" panose="020F0502020204030204"/>
              <a:ea typeface="+mn-ea"/>
              <a:cs typeface="+mn-cs"/>
            </a:endParaRPr>
          </a:p>
          <a:p>
            <a:r>
              <a:rPr lang="en-US" dirty="0"/>
              <a:t>Recurrent outbursts of anger and verbal or physical aggression in response to a minor provocation</a:t>
            </a:r>
          </a:p>
        </p:txBody>
      </p:sp>
      <p:graphicFrame>
        <p:nvGraphicFramePr>
          <p:cNvPr id="7" name="Table 6">
            <a:extLst>
              <a:ext uri="{FF2B5EF4-FFF2-40B4-BE49-F238E27FC236}">
                <a16:creationId xmlns:a16="http://schemas.microsoft.com/office/drawing/2014/main" id="{B168D5E1-7E5F-B046-94ED-CFA26209FE47}"/>
              </a:ext>
            </a:extLst>
          </p:cNvPr>
          <p:cNvGraphicFramePr>
            <a:graphicFrameLocks noGrp="1"/>
          </p:cNvGraphicFramePr>
          <p:nvPr>
            <p:extLst>
              <p:ext uri="{D42A27DB-BD31-4B8C-83A1-F6EECF244321}">
                <p14:modId xmlns:p14="http://schemas.microsoft.com/office/powerpoint/2010/main" val="1706045604"/>
              </p:ext>
            </p:extLst>
          </p:nvPr>
        </p:nvGraphicFramePr>
        <p:xfrm>
          <a:off x="1050880" y="2557622"/>
          <a:ext cx="9854781" cy="3237606"/>
        </p:xfrm>
        <a:graphic>
          <a:graphicData uri="http://schemas.openxmlformats.org/drawingml/2006/table">
            <a:tbl>
              <a:tblPr firstRow="1" bandRow="1">
                <a:tableStyleId>{5C22544A-7EE6-4342-B048-85BDC9FD1C3A}</a:tableStyleId>
              </a:tblPr>
              <a:tblGrid>
                <a:gridCol w="9854781">
                  <a:extLst>
                    <a:ext uri="{9D8B030D-6E8A-4147-A177-3AD203B41FA5}">
                      <a16:colId xmlns:a16="http://schemas.microsoft.com/office/drawing/2014/main" val="1024698699"/>
                    </a:ext>
                  </a:extLst>
                </a:gridCol>
              </a:tblGrid>
              <a:tr h="548640">
                <a:tc>
                  <a:txBody>
                    <a:bodyPr/>
                    <a:lstStyle/>
                    <a:p>
                      <a:r>
                        <a:rPr lang="en-US" sz="2800" dirty="0"/>
                        <a:t>Typically, the aggressive response or outburst…</a:t>
                      </a:r>
                    </a:p>
                  </a:txBody>
                  <a:tcP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solidFill>
                        <a:srgbClr val="306E3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06E36"/>
                    </a:solidFill>
                  </a:tcPr>
                </a:tc>
                <a:extLst>
                  <a:ext uri="{0D108BD9-81ED-4DB2-BD59-A6C34878D82A}">
                    <a16:rowId xmlns:a16="http://schemas.microsoft.com/office/drawing/2014/main" val="3089080428"/>
                  </a:ext>
                </a:extLst>
              </a:tr>
              <a:tr h="548640">
                <a:tc>
                  <a:txBody>
                    <a:bodyPr/>
                    <a:lstStyle/>
                    <a:p>
                      <a:r>
                        <a:rPr lang="en-US" sz="2800" dirty="0"/>
                        <a:t>…is much more intense than the situation or stressor.</a:t>
                      </a:r>
                    </a:p>
                  </a:txBody>
                  <a:tcP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352629"/>
                  </a:ext>
                </a:extLst>
              </a:tr>
              <a:tr h="585846">
                <a:tc>
                  <a:txBody>
                    <a:bodyPr/>
                    <a:lstStyle/>
                    <a:p>
                      <a:r>
                        <a:rPr lang="en-US" sz="2800" dirty="0"/>
                        <a:t>…is not planned or premeditated. It is impulse- or anger-based.</a:t>
                      </a:r>
                    </a:p>
                  </a:txBody>
                  <a:tcP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872854139"/>
                  </a:ext>
                </a:extLst>
              </a:tr>
              <a:tr h="1005840">
                <a:tc>
                  <a:txBody>
                    <a:bodyPr/>
                    <a:lstStyle/>
                    <a:p>
                      <a:r>
                        <a:rPr lang="en-US" sz="2800" dirty="0"/>
                        <a:t>…causes distress for the individual, impairs their functioning, or is associated with financial or legal consequences.</a:t>
                      </a:r>
                    </a:p>
                  </a:txBody>
                  <a:tcP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37115797"/>
                  </a:ext>
                </a:extLst>
              </a:tr>
              <a:tr h="548640">
                <a:tc>
                  <a:txBody>
                    <a:bodyPr/>
                    <a:lstStyle/>
                    <a:p>
                      <a:r>
                        <a:rPr lang="en-US" sz="2800" dirty="0"/>
                        <a:t>…does not last longer than 30 minutes. </a:t>
                      </a:r>
                    </a:p>
                  </a:txBody>
                  <a:tcPr>
                    <a:lnL w="12700" cap="flat" cmpd="sng" algn="ctr">
                      <a:solidFill>
                        <a:srgbClr val="306E36"/>
                      </a:solidFill>
                      <a:prstDash val="solid"/>
                      <a:round/>
                      <a:headEnd type="none" w="med" len="med"/>
                      <a:tailEnd type="none" w="med" len="med"/>
                    </a:lnL>
                    <a:lnR w="12700" cap="flat" cmpd="sng" algn="ctr">
                      <a:solidFill>
                        <a:srgbClr val="306E36"/>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306E36"/>
                      </a:solid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760799207"/>
                  </a:ext>
                </a:extLst>
              </a:tr>
            </a:tbl>
          </a:graphicData>
        </a:graphic>
      </p:graphicFrame>
      <p:pic>
        <p:nvPicPr>
          <p:cNvPr id="6" name="Picture 2">
            <a:extLst>
              <a:ext uri="{FF2B5EF4-FFF2-40B4-BE49-F238E27FC236}">
                <a16:creationId xmlns:a16="http://schemas.microsoft.com/office/drawing/2014/main" id="{30C00354-115B-41FB-5591-A985D7536C9B}"/>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2326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F2BDD0-97AB-5D64-064F-A8CF20EEAC17}"/>
              </a:ext>
            </a:extLst>
          </p:cNvPr>
          <p:cNvSpPr>
            <a:spLocks noGrp="1"/>
          </p:cNvSpPr>
          <p:nvPr>
            <p:ph type="title"/>
          </p:nvPr>
        </p:nvSpPr>
        <p:spPr>
          <a:xfrm>
            <a:off x="272618" y="378560"/>
            <a:ext cx="11531356" cy="611419"/>
          </a:xfrm>
        </p:spPr>
        <p:txBody>
          <a:bodyPr>
            <a:noAutofit/>
          </a:bodyPr>
          <a:lstStyle/>
          <a:p>
            <a:pPr>
              <a:lnSpc>
                <a:spcPct val="100000"/>
              </a:lnSpc>
            </a:pPr>
            <a:r>
              <a:rPr lang="en-US" b="1" dirty="0">
                <a:solidFill>
                  <a:schemeClr val="bg1"/>
                </a:solidFill>
                <a:latin typeface="+mn-lt"/>
              </a:rPr>
              <a:t>Oppositional Defiant Disorder (ODD)</a:t>
            </a:r>
          </a:p>
        </p:txBody>
      </p:sp>
      <p:sp>
        <p:nvSpPr>
          <p:cNvPr id="2" name="Content Placeholder 1">
            <a:extLst>
              <a:ext uri="{FF2B5EF4-FFF2-40B4-BE49-F238E27FC236}">
                <a16:creationId xmlns:a16="http://schemas.microsoft.com/office/drawing/2014/main" id="{5BEB82CA-41AA-3271-4D66-E4EF886B36F5}"/>
              </a:ext>
            </a:extLst>
          </p:cNvPr>
          <p:cNvSpPr>
            <a:spLocks noGrp="1"/>
          </p:cNvSpPr>
          <p:nvPr>
            <p:ph idx="1"/>
          </p:nvPr>
        </p:nvSpPr>
        <p:spPr>
          <a:xfrm>
            <a:off x="-63660" y="1687897"/>
            <a:ext cx="9124533" cy="4791543"/>
          </a:xfrm>
        </p:spPr>
        <p:txBody>
          <a:bodyPr>
            <a:normAutofit fontScale="92500" lnSpcReduction="10000"/>
          </a:bodyPr>
          <a:lstStyle/>
          <a:p>
            <a:pPr lvl="1">
              <a:lnSpc>
                <a:spcPct val="100000"/>
              </a:lnSpc>
              <a:spcBef>
                <a:spcPts val="0"/>
              </a:spcBef>
              <a:spcAft>
                <a:spcPts val="1200"/>
              </a:spcAf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Pattern of angry and irritable mood, argumentative and defiant behavior, or vindictiveness</a:t>
            </a:r>
          </a:p>
          <a:p>
            <a:pPr lvl="1">
              <a:lnSpc>
                <a:spcPct val="100000"/>
              </a:lnSpc>
              <a:spcBef>
                <a:spcPts val="0"/>
              </a:spcBef>
              <a:spcAft>
                <a:spcPts val="600"/>
              </a:spcAft>
              <a:defRPr/>
            </a:pPr>
            <a:r>
              <a:rPr lang="en-US" sz="3200" dirty="0">
                <a:solidFill>
                  <a:srgbClr val="103255"/>
                </a:solidFill>
                <a:latin typeface="Calibri" panose="020F0502020204030204"/>
              </a:rPr>
              <a:t>Symptoms can include:</a:t>
            </a:r>
          </a:p>
          <a:p>
            <a:pPr lvl="2">
              <a:lnSpc>
                <a:spcPct val="100000"/>
              </a:lnSpc>
              <a:spcBef>
                <a:spcPts val="0"/>
              </a:spcBef>
              <a:spcAft>
                <a:spcPts val="600"/>
              </a:spcAft>
              <a:buFont typeface="Courier New" panose="02070309020205020404" pitchFamily="49" charset="0"/>
              <a:buChar char="o"/>
              <a:defRPr/>
            </a:pPr>
            <a:r>
              <a:rPr lang="en-US" sz="2800" dirty="0">
                <a:solidFill>
                  <a:srgbClr val="103255"/>
                </a:solidFill>
                <a:latin typeface="Calibri" panose="020F0502020204030204"/>
              </a:rPr>
              <a:t>Often losing their temper</a:t>
            </a:r>
          </a:p>
          <a:p>
            <a:pPr lvl="2">
              <a:lnSpc>
                <a:spcPct val="100000"/>
              </a:lnSpc>
              <a:spcBef>
                <a:spcPts val="0"/>
              </a:spcBef>
              <a:spcAft>
                <a:spcPts val="600"/>
              </a:spcAft>
              <a:buFont typeface="Courier New" panose="02070309020205020404" pitchFamily="49" charset="0"/>
              <a:buChar char="o"/>
              <a:defRPr/>
            </a:pPr>
            <a:r>
              <a:rPr lang="en-US" sz="2800" dirty="0">
                <a:solidFill>
                  <a:srgbClr val="103255"/>
                </a:solidFill>
                <a:latin typeface="Calibri" panose="020F0502020204030204"/>
              </a:rPr>
              <a:t>Often becoming easily annoyed</a:t>
            </a:r>
          </a:p>
          <a:p>
            <a:pPr lvl="2">
              <a:lnSpc>
                <a:spcPct val="100000"/>
              </a:lnSpc>
              <a:spcBef>
                <a:spcPts val="0"/>
              </a:spcBef>
              <a:spcAft>
                <a:spcPts val="600"/>
              </a:spcAft>
              <a:buFont typeface="Courier New" panose="02070309020205020404" pitchFamily="49" charset="0"/>
              <a:buChar char="o"/>
              <a:defRPr/>
            </a:pPr>
            <a:r>
              <a:rPr kumimoji="0" lang="en-US" sz="2800" b="0" i="0" u="none" strike="noStrike" kern="1200" cap="none" spc="0" normalizeH="0" baseline="0" noProof="0" dirty="0">
                <a:ln>
                  <a:noFill/>
                </a:ln>
                <a:solidFill>
                  <a:srgbClr val="103255"/>
                </a:solidFill>
                <a:effectLst/>
                <a:uLnTx/>
                <a:uFillTx/>
                <a:latin typeface="Calibri" panose="020F0502020204030204"/>
                <a:ea typeface="+mn-ea"/>
                <a:cs typeface="+mn-cs"/>
              </a:rPr>
              <a:t>Often arguing with adults or other authority</a:t>
            </a:r>
            <a:r>
              <a:rPr lang="en-US" sz="2800" dirty="0">
                <a:solidFill>
                  <a:srgbClr val="103255"/>
                </a:solidFill>
                <a:latin typeface="Calibri" panose="020F0502020204030204"/>
              </a:rPr>
              <a:t> figures</a:t>
            </a:r>
          </a:p>
          <a:p>
            <a:pPr lvl="2">
              <a:lnSpc>
                <a:spcPct val="100000"/>
              </a:lnSpc>
              <a:spcBef>
                <a:spcPts val="0"/>
              </a:spcBef>
              <a:spcAft>
                <a:spcPts val="600"/>
              </a:spcAft>
              <a:buFont typeface="Courier New" panose="02070309020205020404" pitchFamily="49" charset="0"/>
              <a:buChar char="o"/>
              <a:defRPr/>
            </a:pPr>
            <a:r>
              <a:rPr kumimoji="0" lang="en-US" sz="2800" b="0" i="0" u="none" strike="noStrike" kern="1200" cap="none" spc="0" normalizeH="0" baseline="0" noProof="0" dirty="0">
                <a:ln>
                  <a:noFill/>
                </a:ln>
                <a:solidFill>
                  <a:srgbClr val="103255"/>
                </a:solidFill>
                <a:effectLst/>
                <a:uLnTx/>
                <a:uFillTx/>
                <a:latin typeface="Calibri" panose="020F0502020204030204"/>
                <a:ea typeface="+mn-ea"/>
                <a:cs typeface="+mn-cs"/>
              </a:rPr>
              <a:t>Often blaming others for their mistakes</a:t>
            </a:r>
          </a:p>
          <a:p>
            <a:pPr lvl="2">
              <a:lnSpc>
                <a:spcPct val="100000"/>
              </a:lnSpc>
              <a:spcBef>
                <a:spcPts val="0"/>
              </a:spcBef>
              <a:spcAft>
                <a:spcPts val="1200"/>
              </a:spcAft>
              <a:buFont typeface="Courier New" panose="02070309020205020404" pitchFamily="49" charset="0"/>
              <a:buChar char="o"/>
              <a:defRPr/>
            </a:pPr>
            <a:r>
              <a:rPr lang="en-US" sz="2800" dirty="0">
                <a:solidFill>
                  <a:srgbClr val="103255"/>
                </a:solidFill>
                <a:latin typeface="Calibri" panose="020F0502020204030204"/>
              </a:rPr>
              <a:t>Making frequent attempts to annoy or upset others</a:t>
            </a:r>
          </a:p>
          <a:p>
            <a:pPr lvl="1">
              <a:lnSpc>
                <a:spcPct val="100000"/>
              </a:lnSpc>
              <a:spcBef>
                <a:spcPts val="0"/>
              </a:spcBef>
              <a:spcAft>
                <a:spcPts val="600"/>
              </a:spcAft>
              <a:defRPr/>
            </a:pPr>
            <a:r>
              <a:rPr kumimoji="0" lang="en-US" sz="3200" b="0" i="0" u="none" strike="noStrike" kern="1200" cap="none" spc="0" normalizeH="0" baseline="0" noProof="0" dirty="0">
                <a:ln>
                  <a:noFill/>
                </a:ln>
                <a:solidFill>
                  <a:srgbClr val="103255"/>
                </a:solidFill>
                <a:effectLst/>
                <a:uLnTx/>
                <a:uFillTx/>
                <a:latin typeface="Calibri" panose="020F0502020204030204"/>
                <a:ea typeface="+mn-ea"/>
                <a:cs typeface="+mn-cs"/>
              </a:rPr>
              <a:t>Youth living with ODD may also be diagnosed with ADHD and/or have co-occurring mood disorders</a:t>
            </a:r>
          </a:p>
          <a:p>
            <a:endParaRPr lang="en-US" dirty="0"/>
          </a:p>
        </p:txBody>
      </p:sp>
      <p:pic>
        <p:nvPicPr>
          <p:cNvPr id="5" name="Picture 2">
            <a:extLst>
              <a:ext uri="{FF2B5EF4-FFF2-40B4-BE49-F238E27FC236}">
                <a16:creationId xmlns:a16="http://schemas.microsoft.com/office/drawing/2014/main" id="{D840199F-4B27-57B0-A84E-A53D45FC537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Black and white photo of a child with their eyes closed and hand up to the camera. They are wearing a dark striped t-shirt">
            <a:extLst>
              <a:ext uri="{FF2B5EF4-FFF2-40B4-BE49-F238E27FC236}">
                <a16:creationId xmlns:a16="http://schemas.microsoft.com/office/drawing/2014/main" id="{454D7256-202A-74FC-0DC8-51014F81D3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489" y="2071254"/>
            <a:ext cx="2696384" cy="3761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9594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F2BDD0-97AB-5D64-064F-A8CF20EEAC17}"/>
              </a:ext>
            </a:extLst>
          </p:cNvPr>
          <p:cNvSpPr>
            <a:spLocks noGrp="1"/>
          </p:cNvSpPr>
          <p:nvPr>
            <p:ph type="title"/>
          </p:nvPr>
        </p:nvSpPr>
        <p:spPr>
          <a:xfrm>
            <a:off x="195943" y="365125"/>
            <a:ext cx="11007571" cy="611419"/>
          </a:xfrm>
        </p:spPr>
        <p:txBody>
          <a:bodyPr>
            <a:noAutofit/>
          </a:bodyPr>
          <a:lstStyle/>
          <a:p>
            <a:pPr>
              <a:lnSpc>
                <a:spcPct val="100000"/>
              </a:lnSpc>
            </a:pPr>
            <a:r>
              <a:rPr lang="en-US" b="1" dirty="0">
                <a:solidFill>
                  <a:schemeClr val="bg1"/>
                </a:solidFill>
                <a:latin typeface="+mn-lt"/>
              </a:rPr>
              <a:t>Conduct Disorder</a:t>
            </a:r>
          </a:p>
        </p:txBody>
      </p:sp>
      <p:sp>
        <p:nvSpPr>
          <p:cNvPr id="6" name="Content Placeholder 1">
            <a:extLst>
              <a:ext uri="{FF2B5EF4-FFF2-40B4-BE49-F238E27FC236}">
                <a16:creationId xmlns:a16="http://schemas.microsoft.com/office/drawing/2014/main" id="{894CCC84-F94D-BC1E-FE81-810507999FB7}"/>
              </a:ext>
            </a:extLst>
          </p:cNvPr>
          <p:cNvSpPr txBox="1">
            <a:spLocks/>
          </p:cNvSpPr>
          <p:nvPr/>
        </p:nvSpPr>
        <p:spPr>
          <a:xfrm>
            <a:off x="318176" y="1709487"/>
            <a:ext cx="4624314" cy="4423169"/>
          </a:xfrm>
          <a:prstGeom prst="rect">
            <a:avLst/>
          </a:prstGeom>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i="0" kern="1200">
                <a:solidFill>
                  <a:srgbClr val="10325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pPr>
            <a:r>
              <a:rPr lang="en-US" sz="3200" dirty="0"/>
              <a:t>Ongoing pattern of behavior that violates the rights of others, rules, or societal norms</a:t>
            </a:r>
          </a:p>
          <a:p>
            <a:r>
              <a:rPr lang="en-US" sz="3200" dirty="0"/>
              <a:t>Behaviors can lead to problems in school, work or relationships; legal difficulties; and physical injuries from fights or accidents</a:t>
            </a:r>
          </a:p>
        </p:txBody>
      </p:sp>
      <p:grpSp>
        <p:nvGrpSpPr>
          <p:cNvPr id="7" name="Group 6" descr="Figure describing Conduct Disorder aspects">
            <a:extLst>
              <a:ext uri="{FF2B5EF4-FFF2-40B4-BE49-F238E27FC236}">
                <a16:creationId xmlns:a16="http://schemas.microsoft.com/office/drawing/2014/main" id="{1CCEBC90-71E1-F05D-CB0B-51B6D87BF4CB}"/>
              </a:ext>
            </a:extLst>
          </p:cNvPr>
          <p:cNvGrpSpPr/>
          <p:nvPr/>
        </p:nvGrpSpPr>
        <p:grpSpPr>
          <a:xfrm>
            <a:off x="5032066" y="1594832"/>
            <a:ext cx="6650182" cy="4198998"/>
            <a:chOff x="2867889" y="1620982"/>
            <a:chExt cx="7292110" cy="4517351"/>
          </a:xfrm>
        </p:grpSpPr>
        <p:sp>
          <p:nvSpPr>
            <p:cNvPr id="8" name="Freeform: Shape 7">
              <a:extLst>
                <a:ext uri="{FF2B5EF4-FFF2-40B4-BE49-F238E27FC236}">
                  <a16:creationId xmlns:a16="http://schemas.microsoft.com/office/drawing/2014/main" id="{515FB4B0-CC21-0168-26ED-C574694E596B}"/>
                </a:ext>
              </a:extLst>
            </p:cNvPr>
            <p:cNvSpPr/>
            <p:nvPr/>
          </p:nvSpPr>
          <p:spPr>
            <a:xfrm>
              <a:off x="2867889" y="1620982"/>
              <a:ext cx="3646056" cy="2258676"/>
            </a:xfrm>
            <a:custGeom>
              <a:avLst/>
              <a:gdLst>
                <a:gd name="connsiteX0" fmla="*/ 0 w 2258675"/>
                <a:gd name="connsiteY0" fmla="*/ 0 h 3646054"/>
                <a:gd name="connsiteX1" fmla="*/ 1882222 w 2258675"/>
                <a:gd name="connsiteY1" fmla="*/ 0 h 3646054"/>
                <a:gd name="connsiteX2" fmla="*/ 2258675 w 2258675"/>
                <a:gd name="connsiteY2" fmla="*/ 376453 h 3646054"/>
                <a:gd name="connsiteX3" fmla="*/ 2258675 w 2258675"/>
                <a:gd name="connsiteY3" fmla="*/ 3646054 h 3646054"/>
                <a:gd name="connsiteX4" fmla="*/ 0 w 2258675"/>
                <a:gd name="connsiteY4" fmla="*/ 3646054 h 3646054"/>
                <a:gd name="connsiteX5" fmla="*/ 0 w 2258675"/>
                <a:gd name="connsiteY5" fmla="*/ 0 h 36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8675" h="3646054">
                  <a:moveTo>
                    <a:pt x="0" y="3646053"/>
                  </a:moveTo>
                  <a:lnTo>
                    <a:pt x="0" y="607688"/>
                  </a:lnTo>
                  <a:cubicBezTo>
                    <a:pt x="0" y="272072"/>
                    <a:pt x="104411" y="1"/>
                    <a:pt x="233207" y="1"/>
                  </a:cubicBezTo>
                  <a:lnTo>
                    <a:pt x="2258675" y="1"/>
                  </a:lnTo>
                  <a:lnTo>
                    <a:pt x="2258675" y="3646053"/>
                  </a:lnTo>
                  <a:lnTo>
                    <a:pt x="0" y="3646053"/>
                  </a:lnTo>
                  <a:close/>
                </a:path>
              </a:pathLst>
            </a:custGeom>
            <a:solidFill>
              <a:srgbClr val="5F0D1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99137" rIns="199137" bIns="763805" numCol="1" spcCol="1270" anchor="ctr" anchorCtr="0">
              <a:noAutofit/>
            </a:bodyPr>
            <a:lstStyle/>
            <a:p>
              <a:pPr marL="0" lvl="0" indent="0" algn="ctr" defTabSz="1244600">
                <a:lnSpc>
                  <a:spcPct val="90000"/>
                </a:lnSpc>
                <a:spcBef>
                  <a:spcPct val="0"/>
                </a:spcBef>
                <a:spcAft>
                  <a:spcPct val="35000"/>
                </a:spcAft>
                <a:buNone/>
              </a:pPr>
              <a:endParaRPr lang="en-US" sz="3200" kern="1200" dirty="0"/>
            </a:p>
            <a:p>
              <a:pPr marL="0" lvl="0" indent="0" algn="ctr" defTabSz="1244600">
                <a:lnSpc>
                  <a:spcPct val="90000"/>
                </a:lnSpc>
                <a:spcBef>
                  <a:spcPct val="0"/>
                </a:spcBef>
                <a:spcAft>
                  <a:spcPct val="35000"/>
                </a:spcAft>
                <a:buNone/>
              </a:pPr>
              <a:r>
                <a:rPr lang="en-US" sz="3200" b="1" kern="1200" dirty="0"/>
                <a:t>Aggression to People and Animals</a:t>
              </a:r>
            </a:p>
          </p:txBody>
        </p:sp>
        <p:sp>
          <p:nvSpPr>
            <p:cNvPr id="9" name="Freeform: Shape 8">
              <a:extLst>
                <a:ext uri="{FF2B5EF4-FFF2-40B4-BE49-F238E27FC236}">
                  <a16:creationId xmlns:a16="http://schemas.microsoft.com/office/drawing/2014/main" id="{70CA7374-E594-1F2C-0A1C-D7EA1334264B}"/>
                </a:ext>
              </a:extLst>
            </p:cNvPr>
            <p:cNvSpPr/>
            <p:nvPr/>
          </p:nvSpPr>
          <p:spPr>
            <a:xfrm>
              <a:off x="6513944" y="1620982"/>
              <a:ext cx="3646054" cy="2258675"/>
            </a:xfrm>
            <a:custGeom>
              <a:avLst/>
              <a:gdLst>
                <a:gd name="connsiteX0" fmla="*/ 0 w 3646054"/>
                <a:gd name="connsiteY0" fmla="*/ 0 h 2258675"/>
                <a:gd name="connsiteX1" fmla="*/ 3269601 w 3646054"/>
                <a:gd name="connsiteY1" fmla="*/ 0 h 2258675"/>
                <a:gd name="connsiteX2" fmla="*/ 3646054 w 3646054"/>
                <a:gd name="connsiteY2" fmla="*/ 376453 h 2258675"/>
                <a:gd name="connsiteX3" fmla="*/ 3646054 w 3646054"/>
                <a:gd name="connsiteY3" fmla="*/ 2258675 h 2258675"/>
                <a:gd name="connsiteX4" fmla="*/ 0 w 3646054"/>
                <a:gd name="connsiteY4" fmla="*/ 2258675 h 2258675"/>
                <a:gd name="connsiteX5" fmla="*/ 0 w 3646054"/>
                <a:gd name="connsiteY5" fmla="*/ 0 h 225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46054" h="2258675">
                  <a:moveTo>
                    <a:pt x="0" y="0"/>
                  </a:moveTo>
                  <a:lnTo>
                    <a:pt x="3269601" y="0"/>
                  </a:lnTo>
                  <a:cubicBezTo>
                    <a:pt x="3477510" y="0"/>
                    <a:pt x="3646054" y="168544"/>
                    <a:pt x="3646054" y="376453"/>
                  </a:cubicBezTo>
                  <a:lnTo>
                    <a:pt x="3646054" y="2258675"/>
                  </a:lnTo>
                  <a:lnTo>
                    <a:pt x="0" y="2258675"/>
                  </a:lnTo>
                  <a:lnTo>
                    <a:pt x="0" y="0"/>
                  </a:lnTo>
                  <a:close/>
                </a:path>
              </a:pathLst>
            </a:custGeom>
            <a:solidFill>
              <a:srgbClr val="10325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199136" rIns="199136" bIns="763805" numCol="1" spcCol="1270" anchor="ctr" anchorCtr="0">
              <a:noAutofit/>
            </a:bodyPr>
            <a:lstStyle/>
            <a:p>
              <a:pPr marL="0" lvl="0" indent="0" algn="ctr" defTabSz="1244600">
                <a:lnSpc>
                  <a:spcPct val="90000"/>
                </a:lnSpc>
                <a:spcBef>
                  <a:spcPct val="0"/>
                </a:spcBef>
                <a:spcAft>
                  <a:spcPct val="35000"/>
                </a:spcAft>
                <a:buNone/>
              </a:pPr>
              <a:endParaRPr lang="en-US" sz="3200" kern="1200" dirty="0"/>
            </a:p>
            <a:p>
              <a:pPr marL="0" lvl="0" indent="0" algn="ctr" defTabSz="1244600">
                <a:lnSpc>
                  <a:spcPct val="90000"/>
                </a:lnSpc>
                <a:spcBef>
                  <a:spcPct val="0"/>
                </a:spcBef>
                <a:spcAft>
                  <a:spcPct val="35000"/>
                </a:spcAft>
                <a:buNone/>
              </a:pPr>
              <a:r>
                <a:rPr lang="en-US" sz="3200" b="1" kern="1200" dirty="0"/>
                <a:t>Destruction of Property</a:t>
              </a:r>
            </a:p>
          </p:txBody>
        </p:sp>
        <p:sp>
          <p:nvSpPr>
            <p:cNvPr id="10" name="Freeform: Shape 9">
              <a:extLst>
                <a:ext uri="{FF2B5EF4-FFF2-40B4-BE49-F238E27FC236}">
                  <a16:creationId xmlns:a16="http://schemas.microsoft.com/office/drawing/2014/main" id="{3272C74A-E15F-EF16-1F0C-6743EA5746FF}"/>
                </a:ext>
              </a:extLst>
            </p:cNvPr>
            <p:cNvSpPr/>
            <p:nvPr/>
          </p:nvSpPr>
          <p:spPr>
            <a:xfrm>
              <a:off x="2867890" y="3879657"/>
              <a:ext cx="3646054" cy="2258675"/>
            </a:xfrm>
            <a:custGeom>
              <a:avLst/>
              <a:gdLst>
                <a:gd name="connsiteX0" fmla="*/ 0 w 3646054"/>
                <a:gd name="connsiteY0" fmla="*/ 0 h 2258675"/>
                <a:gd name="connsiteX1" fmla="*/ 3269601 w 3646054"/>
                <a:gd name="connsiteY1" fmla="*/ 0 h 2258675"/>
                <a:gd name="connsiteX2" fmla="*/ 3646054 w 3646054"/>
                <a:gd name="connsiteY2" fmla="*/ 376453 h 2258675"/>
                <a:gd name="connsiteX3" fmla="*/ 3646054 w 3646054"/>
                <a:gd name="connsiteY3" fmla="*/ 2258675 h 2258675"/>
                <a:gd name="connsiteX4" fmla="*/ 0 w 3646054"/>
                <a:gd name="connsiteY4" fmla="*/ 2258675 h 2258675"/>
                <a:gd name="connsiteX5" fmla="*/ 0 w 3646054"/>
                <a:gd name="connsiteY5" fmla="*/ 0 h 225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46054" h="2258675">
                  <a:moveTo>
                    <a:pt x="3646054" y="2258675"/>
                  </a:moveTo>
                  <a:lnTo>
                    <a:pt x="376453" y="2258675"/>
                  </a:lnTo>
                  <a:cubicBezTo>
                    <a:pt x="168544" y="2258675"/>
                    <a:pt x="0" y="2090131"/>
                    <a:pt x="0" y="1882222"/>
                  </a:cubicBezTo>
                  <a:lnTo>
                    <a:pt x="0" y="0"/>
                  </a:lnTo>
                  <a:lnTo>
                    <a:pt x="3646054" y="0"/>
                  </a:lnTo>
                  <a:lnTo>
                    <a:pt x="3646054" y="2258675"/>
                  </a:lnTo>
                  <a:close/>
                </a:path>
              </a:pathLst>
            </a:custGeom>
            <a:solidFill>
              <a:srgbClr val="10325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763805" rIns="199136" bIns="199136" numCol="1" spcCol="1270" anchor="ctr" anchorCtr="0">
              <a:noAutofit/>
            </a:bodyPr>
            <a:lstStyle/>
            <a:p>
              <a:pPr marL="0" lvl="0" indent="0" algn="ctr" defTabSz="1244600">
                <a:lnSpc>
                  <a:spcPct val="90000"/>
                </a:lnSpc>
                <a:spcBef>
                  <a:spcPct val="0"/>
                </a:spcBef>
                <a:spcAft>
                  <a:spcPct val="35000"/>
                </a:spcAft>
                <a:buNone/>
              </a:pPr>
              <a:r>
                <a:rPr lang="en-US" sz="3200" b="1" kern="1200" dirty="0"/>
                <a:t>Deceitfulness or Theft</a:t>
              </a:r>
            </a:p>
          </p:txBody>
        </p:sp>
        <p:sp>
          <p:nvSpPr>
            <p:cNvPr id="11" name="Freeform: Shape 10">
              <a:extLst>
                <a:ext uri="{FF2B5EF4-FFF2-40B4-BE49-F238E27FC236}">
                  <a16:creationId xmlns:a16="http://schemas.microsoft.com/office/drawing/2014/main" id="{48C0ACC4-2410-A0BE-2538-2523EDB41A62}"/>
                </a:ext>
              </a:extLst>
            </p:cNvPr>
            <p:cNvSpPr/>
            <p:nvPr/>
          </p:nvSpPr>
          <p:spPr>
            <a:xfrm>
              <a:off x="6513944" y="3879657"/>
              <a:ext cx="3646055" cy="2258676"/>
            </a:xfrm>
            <a:custGeom>
              <a:avLst/>
              <a:gdLst>
                <a:gd name="connsiteX0" fmla="*/ 0 w 2258675"/>
                <a:gd name="connsiteY0" fmla="*/ 0 h 3646054"/>
                <a:gd name="connsiteX1" fmla="*/ 1882222 w 2258675"/>
                <a:gd name="connsiteY1" fmla="*/ 0 h 3646054"/>
                <a:gd name="connsiteX2" fmla="*/ 2258675 w 2258675"/>
                <a:gd name="connsiteY2" fmla="*/ 376453 h 3646054"/>
                <a:gd name="connsiteX3" fmla="*/ 2258675 w 2258675"/>
                <a:gd name="connsiteY3" fmla="*/ 3646054 h 3646054"/>
                <a:gd name="connsiteX4" fmla="*/ 0 w 2258675"/>
                <a:gd name="connsiteY4" fmla="*/ 3646054 h 3646054"/>
                <a:gd name="connsiteX5" fmla="*/ 0 w 2258675"/>
                <a:gd name="connsiteY5" fmla="*/ 0 h 364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8675" h="3646054">
                  <a:moveTo>
                    <a:pt x="2258675" y="1"/>
                  </a:moveTo>
                  <a:lnTo>
                    <a:pt x="2258675" y="3038366"/>
                  </a:lnTo>
                  <a:cubicBezTo>
                    <a:pt x="2258675" y="3373982"/>
                    <a:pt x="2154264" y="3646053"/>
                    <a:pt x="2025468" y="3646053"/>
                  </a:cubicBezTo>
                  <a:lnTo>
                    <a:pt x="0" y="3646053"/>
                  </a:lnTo>
                  <a:lnTo>
                    <a:pt x="0" y="1"/>
                  </a:lnTo>
                  <a:lnTo>
                    <a:pt x="2258675" y="1"/>
                  </a:lnTo>
                  <a:close/>
                </a:path>
              </a:pathLst>
            </a:custGeom>
            <a:solidFill>
              <a:srgbClr val="5F0D1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9136" tIns="763805" rIns="199137" bIns="199137" numCol="1" spcCol="1270" anchor="ctr" anchorCtr="0">
              <a:noAutofit/>
            </a:bodyPr>
            <a:lstStyle/>
            <a:p>
              <a:pPr marL="0" lvl="0" indent="0" algn="ctr" defTabSz="1244600">
                <a:lnSpc>
                  <a:spcPct val="90000"/>
                </a:lnSpc>
                <a:spcBef>
                  <a:spcPct val="0"/>
                </a:spcBef>
                <a:spcAft>
                  <a:spcPct val="35000"/>
                </a:spcAft>
                <a:buNone/>
              </a:pPr>
              <a:r>
                <a:rPr lang="en-US" sz="3200" b="1" kern="1200" dirty="0"/>
                <a:t>Serious Violation of Rules</a:t>
              </a:r>
            </a:p>
          </p:txBody>
        </p:sp>
        <p:sp>
          <p:nvSpPr>
            <p:cNvPr id="12" name="Freeform: Shape 11">
              <a:extLst>
                <a:ext uri="{FF2B5EF4-FFF2-40B4-BE49-F238E27FC236}">
                  <a16:creationId xmlns:a16="http://schemas.microsoft.com/office/drawing/2014/main" id="{CBF1F7B5-83B7-5E02-734F-29E0DB2A1BB3}"/>
                </a:ext>
              </a:extLst>
            </p:cNvPr>
            <p:cNvSpPr/>
            <p:nvPr/>
          </p:nvSpPr>
          <p:spPr>
            <a:xfrm>
              <a:off x="5420128" y="3314988"/>
              <a:ext cx="2187632" cy="1129337"/>
            </a:xfrm>
            <a:custGeom>
              <a:avLst/>
              <a:gdLst>
                <a:gd name="connsiteX0" fmla="*/ 0 w 2187632"/>
                <a:gd name="connsiteY0" fmla="*/ 188227 h 1129337"/>
                <a:gd name="connsiteX1" fmla="*/ 188227 w 2187632"/>
                <a:gd name="connsiteY1" fmla="*/ 0 h 1129337"/>
                <a:gd name="connsiteX2" fmla="*/ 1999405 w 2187632"/>
                <a:gd name="connsiteY2" fmla="*/ 0 h 1129337"/>
                <a:gd name="connsiteX3" fmla="*/ 2187632 w 2187632"/>
                <a:gd name="connsiteY3" fmla="*/ 188227 h 1129337"/>
                <a:gd name="connsiteX4" fmla="*/ 2187632 w 2187632"/>
                <a:gd name="connsiteY4" fmla="*/ 941110 h 1129337"/>
                <a:gd name="connsiteX5" fmla="*/ 1999405 w 2187632"/>
                <a:gd name="connsiteY5" fmla="*/ 1129337 h 1129337"/>
                <a:gd name="connsiteX6" fmla="*/ 188227 w 2187632"/>
                <a:gd name="connsiteY6" fmla="*/ 1129337 h 1129337"/>
                <a:gd name="connsiteX7" fmla="*/ 0 w 2187632"/>
                <a:gd name="connsiteY7" fmla="*/ 941110 h 1129337"/>
                <a:gd name="connsiteX8" fmla="*/ 0 w 2187632"/>
                <a:gd name="connsiteY8" fmla="*/ 188227 h 112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7632" h="1129337">
                  <a:moveTo>
                    <a:pt x="0" y="188227"/>
                  </a:moveTo>
                  <a:cubicBezTo>
                    <a:pt x="0" y="84272"/>
                    <a:pt x="84272" y="0"/>
                    <a:pt x="188227" y="0"/>
                  </a:cubicBezTo>
                  <a:lnTo>
                    <a:pt x="1999405" y="0"/>
                  </a:lnTo>
                  <a:cubicBezTo>
                    <a:pt x="2103360" y="0"/>
                    <a:pt x="2187632" y="84272"/>
                    <a:pt x="2187632" y="188227"/>
                  </a:cubicBezTo>
                  <a:lnTo>
                    <a:pt x="2187632" y="941110"/>
                  </a:lnTo>
                  <a:cubicBezTo>
                    <a:pt x="2187632" y="1045065"/>
                    <a:pt x="2103360" y="1129337"/>
                    <a:pt x="1999405" y="1129337"/>
                  </a:cubicBezTo>
                  <a:lnTo>
                    <a:pt x="188227" y="1129337"/>
                  </a:lnTo>
                  <a:cubicBezTo>
                    <a:pt x="84272" y="1129337"/>
                    <a:pt x="0" y="1045065"/>
                    <a:pt x="0" y="941110"/>
                  </a:cubicBezTo>
                  <a:lnTo>
                    <a:pt x="0" y="188227"/>
                  </a:lnTo>
                  <a:close/>
                </a:path>
              </a:pathLst>
            </a:custGeom>
            <a:solidFill>
              <a:schemeClr val="bg1"/>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61810" tIns="161810" rIns="161810" bIns="161810" numCol="1" spcCol="1270" anchor="ctr" anchorCtr="0">
              <a:noAutofit/>
            </a:bodyPr>
            <a:lstStyle/>
            <a:p>
              <a:pPr marL="0" lvl="0" indent="0" algn="ctr" defTabSz="1244600">
                <a:lnSpc>
                  <a:spcPct val="90000"/>
                </a:lnSpc>
                <a:spcBef>
                  <a:spcPct val="0"/>
                </a:spcBef>
                <a:spcAft>
                  <a:spcPct val="35000"/>
                </a:spcAft>
                <a:buNone/>
              </a:pPr>
              <a:r>
                <a:rPr lang="en-US" sz="3200" b="1" kern="1200" dirty="0"/>
                <a:t>Conduct Disorder </a:t>
              </a:r>
            </a:p>
          </p:txBody>
        </p:sp>
      </p:grpSp>
      <p:pic>
        <p:nvPicPr>
          <p:cNvPr id="4" name="Picture 2">
            <a:extLst>
              <a:ext uri="{FF2B5EF4-FFF2-40B4-BE49-F238E27FC236}">
                <a16:creationId xmlns:a16="http://schemas.microsoft.com/office/drawing/2014/main" id="{706C7525-AFB2-C2D4-87E5-B6300AAC2D6A}"/>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53271" y="5915658"/>
            <a:ext cx="1781563" cy="80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071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b9f44b2-6070-4b2a-b7c2-28dd78d6e307" xsi:nil="true"/>
    <lcf76f155ced4ddcb4097134ff3c332f xmlns="18c2110a-fa4b-402c-8c82-3701cde4803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E12F8CED1E8DC41A2F5DF6FD2BD7E75" ma:contentTypeVersion="17" ma:contentTypeDescription="Create a new document." ma:contentTypeScope="" ma:versionID="e552b7aab0e80d8fd6ca20fdadc01b0c">
  <xsd:schema xmlns:xsd="http://www.w3.org/2001/XMLSchema" xmlns:xs="http://www.w3.org/2001/XMLSchema" xmlns:p="http://schemas.microsoft.com/office/2006/metadata/properties" xmlns:ns2="18c2110a-fa4b-402c-8c82-3701cde48037" xmlns:ns3="fb9f44b2-6070-4b2a-b7c2-28dd78d6e307" targetNamespace="http://schemas.microsoft.com/office/2006/metadata/properties" ma:root="true" ma:fieldsID="e81e88a7422fe411dfe3fccbbcc7bc2c" ns2:_="" ns3:_="">
    <xsd:import namespace="18c2110a-fa4b-402c-8c82-3701cde48037"/>
    <xsd:import namespace="fb9f44b2-6070-4b2a-b7c2-28dd78d6e30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OCR" minOccurs="0"/>
                <xsd:element ref="ns2:MediaServiceLocation" minOccurs="0"/>
                <xsd:element ref="ns3:SharedWithUsers" minOccurs="0"/>
                <xsd:element ref="ns3:SharedWithDetails" minOccurs="0"/>
                <xsd:element ref="ns2:MediaLengthInSeconds" minOccurs="0"/>
                <xsd:element ref="ns2:MediaServiceObjectDetectorVersion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c2110a-fa4b-402c-8c82-3701cde480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d396fbf-84ae-4ccc-b0ee-2e7811a3b7d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b9f44b2-6070-4b2a-b7c2-28dd78d6e30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ac3ac344-ab0f-4943-8154-83956a1e564a}" ma:internalName="TaxCatchAll" ma:showField="CatchAllData" ma:web="fb9f44b2-6070-4b2a-b7c2-28dd78d6e30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DD3AB1-DD45-4A8F-9ACE-E0C5B9B3B8ED}">
  <ds:schemaRefs>
    <ds:schemaRef ds:uri="http://purl.org/dc/terms/"/>
    <ds:schemaRef ds:uri="fb9f44b2-6070-4b2a-b7c2-28dd78d6e307"/>
    <ds:schemaRef ds:uri="http://schemas.openxmlformats.org/package/2006/metadata/core-properties"/>
    <ds:schemaRef ds:uri="http://purl.org/dc/dcmitype/"/>
    <ds:schemaRef ds:uri="http://purl.org/dc/elements/1.1/"/>
    <ds:schemaRef ds:uri="18c2110a-fa4b-402c-8c82-3701cde48037"/>
    <ds:schemaRef ds:uri="http://www.w3.org/XML/1998/namespace"/>
    <ds:schemaRef ds:uri="http://schemas.microsoft.com/office/2006/documentManagement/type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166E53BF-1043-4A6F-95FC-197392148539}">
  <ds:schemaRefs>
    <ds:schemaRef ds:uri="http://schemas.microsoft.com/sharepoint/v3/contenttype/forms"/>
  </ds:schemaRefs>
</ds:datastoreItem>
</file>

<file path=customXml/itemProps3.xml><?xml version="1.0" encoding="utf-8"?>
<ds:datastoreItem xmlns:ds="http://schemas.openxmlformats.org/officeDocument/2006/customXml" ds:itemID="{84A4F19F-5177-4390-BAA7-A2216FADB8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8c2110a-fa4b-402c-8c82-3701cde48037"/>
    <ds:schemaRef ds:uri="fb9f44b2-6070-4b2a-b7c2-28dd78d6e30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43991</TotalTime>
  <Words>968</Words>
  <Application>Microsoft Macintosh PowerPoint</Application>
  <PresentationFormat>Widescreen</PresentationFormat>
  <Paragraphs>118</Paragraphs>
  <Slides>13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Courier New</vt:lpstr>
      <vt:lpstr>Office Theme</vt:lpstr>
      <vt:lpstr>Expanded CRIT Content</vt:lpstr>
      <vt:lpstr>Module Overview</vt:lpstr>
      <vt:lpstr>Mental Illnesses in Children and Adolescents</vt:lpstr>
      <vt:lpstr>Most Common Mental Illnesses in Children and Adolescents </vt:lpstr>
      <vt:lpstr>Attention-Deficit/Hyperactivity Disorder (ADHD)</vt:lpstr>
      <vt:lpstr>Disruptive, Impulse-Control, and Conduct Disorders</vt:lpstr>
      <vt:lpstr>Intermittent Explosive Disorder (IED)</vt:lpstr>
      <vt:lpstr>Oppositional Defiant Disorder (ODD)</vt:lpstr>
      <vt:lpstr>Conduct Disorder</vt:lpstr>
      <vt:lpstr>Engagement Tips</vt:lpstr>
      <vt:lpstr>Tips for Responding</vt:lpstr>
      <vt:lpstr>Putting it into Practice – Case Scenario</vt:lpstr>
      <vt:lpstr>Module Wrap-Up </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Expanded CRIT Content: Mental Illnesses in Children and Adolescents</dc:title>
  <dc:subject/>
  <dc:creator>Briela Tollisen</dc:creator>
  <cp:keywords/>
  <dc:description/>
  <cp:lastModifiedBy>Bella Pezzati</cp:lastModifiedBy>
  <cp:revision>127</cp:revision>
  <dcterms:created xsi:type="dcterms:W3CDTF">2021-01-14T15:43:50Z</dcterms:created>
  <dcterms:modified xsi:type="dcterms:W3CDTF">2025-02-19T22:18:07Z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0x0101001E12F8CED1E8DC41A2F5DF6FD2BD7E75</vt:lpwstr>
  </property>
</Properties>
</file>